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7" r:id="rId2"/>
    <p:sldId id="258" r:id="rId3"/>
    <p:sldId id="298" r:id="rId4"/>
    <p:sldId id="300" r:id="rId5"/>
    <p:sldId id="299" r:id="rId6"/>
    <p:sldId id="301" r:id="rId7"/>
    <p:sldId id="302" r:id="rId8"/>
    <p:sldId id="305" r:id="rId9"/>
    <p:sldId id="304" r:id="rId10"/>
    <p:sldId id="310" r:id="rId11"/>
    <p:sldId id="311" r:id="rId12"/>
    <p:sldId id="308" r:id="rId13"/>
    <p:sldId id="261" r:id="rId14"/>
    <p:sldId id="312" r:id="rId15"/>
    <p:sldId id="303" r:id="rId16"/>
    <p:sldId id="306"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3E3"/>
    <a:srgbClr val="DF6835"/>
    <a:srgbClr val="007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7"/>
    <p:restoredTop sz="86418"/>
  </p:normalViewPr>
  <p:slideViewPr>
    <p:cSldViewPr snapToGrid="0" snapToObjects="1">
      <p:cViewPr varScale="1">
        <p:scale>
          <a:sx n="61" d="100"/>
          <a:sy n="61" d="100"/>
        </p:scale>
        <p:origin x="1098"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F0823EB6-7FC2-C946-8AD0-D9EDD6279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27F398B5-7C76-A74B-A1F6-D50BC01983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9E01C2-A761-2D4E-9D66-A1EFC33A688F}" type="datetimeFigureOut">
              <a:rPr lang="fr-FR" smtClean="0"/>
              <a:t>25/02/2022</a:t>
            </a:fld>
            <a:endParaRPr lang="fr-FR"/>
          </a:p>
        </p:txBody>
      </p:sp>
      <p:sp>
        <p:nvSpPr>
          <p:cNvPr id="4" name="Espace réservé du pied de page 3">
            <a:extLst>
              <a:ext uri="{FF2B5EF4-FFF2-40B4-BE49-F238E27FC236}">
                <a16:creationId xmlns="" xmlns:a16="http://schemas.microsoft.com/office/drawing/2014/main" id="{60C979BC-8227-2445-967B-633262DE9B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27AD33B5-3D60-A049-8C86-69A57A5B42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7CE046-CF0D-C84A-AF9A-E2628B07C2ED}" type="slidenum">
              <a:rPr lang="fr-FR" smtClean="0"/>
              <a:t>‹N°›</a:t>
            </a:fld>
            <a:endParaRPr lang="fr-FR"/>
          </a:p>
        </p:txBody>
      </p:sp>
    </p:spTree>
    <p:extLst>
      <p:ext uri="{BB962C8B-B14F-4D97-AF65-F5344CB8AC3E}">
        <p14:creationId xmlns:p14="http://schemas.microsoft.com/office/powerpoint/2010/main" val="513525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0CA61-76EC-5C4C-B702-21C351BC87C3}" type="datetimeFigureOut">
              <a:rPr lang="fr-FR" smtClean="0"/>
              <a:t>25/02/2022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335E5-0628-A947-A4AC-BBC2D127E604}" type="slidenum">
              <a:rPr lang="fr-FR" smtClean="0"/>
              <a:t>‹N°›</a:t>
            </a:fld>
            <a:endParaRPr lang="fr-FR"/>
          </a:p>
        </p:txBody>
      </p:sp>
    </p:spTree>
    <p:extLst>
      <p:ext uri="{BB962C8B-B14F-4D97-AF65-F5344CB8AC3E}">
        <p14:creationId xmlns:p14="http://schemas.microsoft.com/office/powerpoint/2010/main" val="2315720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96335E5-0628-A947-A4AC-BBC2D127E604}" type="slidenum">
              <a:rPr lang="fr-FR" smtClean="0"/>
              <a:t>4</a:t>
            </a:fld>
            <a:endParaRPr lang="fr-FR"/>
          </a:p>
        </p:txBody>
      </p:sp>
    </p:spTree>
    <p:extLst>
      <p:ext uri="{BB962C8B-B14F-4D97-AF65-F5344CB8AC3E}">
        <p14:creationId xmlns:p14="http://schemas.microsoft.com/office/powerpoint/2010/main" val="171855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6335E5-0628-A947-A4AC-BBC2D127E604}" type="slidenum">
              <a:rPr lang="fr-FR" smtClean="0"/>
              <a:t>9</a:t>
            </a:fld>
            <a:endParaRPr lang="fr-FR"/>
          </a:p>
        </p:txBody>
      </p:sp>
    </p:spTree>
    <p:extLst>
      <p:ext uri="{BB962C8B-B14F-4D97-AF65-F5344CB8AC3E}">
        <p14:creationId xmlns:p14="http://schemas.microsoft.com/office/powerpoint/2010/main" val="366076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E1EBB38-17CC-4A45-A4FE-567A839E49C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9DCBB854-0332-A74F-9270-ECB445F01A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59798CBF-A200-384D-90B8-AD37E1E089A7}"/>
              </a:ext>
            </a:extLst>
          </p:cNvPr>
          <p:cNvSpPr>
            <a:spLocks noGrp="1"/>
          </p:cNvSpPr>
          <p:nvPr>
            <p:ph type="dt" sz="half" idx="10"/>
          </p:nvPr>
        </p:nvSpPr>
        <p:spPr/>
        <p:txBody>
          <a:bodyPr/>
          <a:lstStyle/>
          <a:p>
            <a:fld id="{145ABDD8-297E-7746-A250-BCF6FE800672}" type="datetimeFigureOut">
              <a:rPr lang="fr-FR" smtClean="0"/>
              <a:t>25/02/2022</a:t>
            </a:fld>
            <a:endParaRPr lang="fr-FR"/>
          </a:p>
        </p:txBody>
      </p:sp>
      <p:sp>
        <p:nvSpPr>
          <p:cNvPr id="5" name="Espace réservé du pied de page 4">
            <a:extLst>
              <a:ext uri="{FF2B5EF4-FFF2-40B4-BE49-F238E27FC236}">
                <a16:creationId xmlns="" xmlns:a16="http://schemas.microsoft.com/office/drawing/2014/main" id="{B4E3792C-A641-324C-8A1E-A35DBEA45D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F2F200DF-6F6F-2A47-B3FC-1E3A4FA7D489}"/>
              </a:ext>
            </a:extLst>
          </p:cNvPr>
          <p:cNvSpPr>
            <a:spLocks noGrp="1"/>
          </p:cNvSpPr>
          <p:nvPr>
            <p:ph type="sldNum" sz="quarter" idx="12"/>
          </p:nvPr>
        </p:nvSpPr>
        <p:spPr/>
        <p:txBody>
          <a:bodyPr/>
          <a:lstStyle/>
          <a:p>
            <a:fld id="{46706138-A716-894B-AE54-01816F667EF2}" type="slidenum">
              <a:rPr lang="fr-FR" smtClean="0"/>
              <a:t>‹N°›</a:t>
            </a:fld>
            <a:endParaRPr lang="fr-FR"/>
          </a:p>
        </p:txBody>
      </p:sp>
    </p:spTree>
    <p:extLst>
      <p:ext uri="{BB962C8B-B14F-4D97-AF65-F5344CB8AC3E}">
        <p14:creationId xmlns:p14="http://schemas.microsoft.com/office/powerpoint/2010/main" val="3632181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E5E9B55-5777-6346-A6B2-5034B62343A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539B2229-0ABC-D644-88D6-F70E721473EB}"/>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EAE4D6D8-4912-FB4B-9AF6-2E79DD42F1A0}"/>
              </a:ext>
            </a:extLst>
          </p:cNvPr>
          <p:cNvSpPr>
            <a:spLocks noGrp="1"/>
          </p:cNvSpPr>
          <p:nvPr>
            <p:ph type="dt" sz="half" idx="10"/>
          </p:nvPr>
        </p:nvSpPr>
        <p:spPr/>
        <p:txBody>
          <a:bodyPr/>
          <a:lstStyle/>
          <a:p>
            <a:fld id="{145ABDD8-297E-7746-A250-BCF6FE800672}" type="datetimeFigureOut">
              <a:rPr lang="fr-FR" smtClean="0"/>
              <a:t>25/02/2022</a:t>
            </a:fld>
            <a:endParaRPr lang="fr-FR"/>
          </a:p>
        </p:txBody>
      </p:sp>
      <p:sp>
        <p:nvSpPr>
          <p:cNvPr id="5" name="Espace réservé du pied de page 4">
            <a:extLst>
              <a:ext uri="{FF2B5EF4-FFF2-40B4-BE49-F238E27FC236}">
                <a16:creationId xmlns="" xmlns:a16="http://schemas.microsoft.com/office/drawing/2014/main" id="{727D089A-AC76-8341-A159-701EF451F8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CD37E824-EA18-B04F-808A-CBDD73FF689C}"/>
              </a:ext>
            </a:extLst>
          </p:cNvPr>
          <p:cNvSpPr>
            <a:spLocks noGrp="1"/>
          </p:cNvSpPr>
          <p:nvPr>
            <p:ph type="sldNum" sz="quarter" idx="12"/>
          </p:nvPr>
        </p:nvSpPr>
        <p:spPr/>
        <p:txBody>
          <a:bodyPr/>
          <a:lstStyle/>
          <a:p>
            <a:fld id="{46706138-A716-894B-AE54-01816F667EF2}" type="slidenum">
              <a:rPr lang="fr-FR" smtClean="0"/>
              <a:t>‹N°›</a:t>
            </a:fld>
            <a:endParaRPr lang="fr-FR"/>
          </a:p>
        </p:txBody>
      </p:sp>
    </p:spTree>
    <p:extLst>
      <p:ext uri="{BB962C8B-B14F-4D97-AF65-F5344CB8AC3E}">
        <p14:creationId xmlns:p14="http://schemas.microsoft.com/office/powerpoint/2010/main" val="245027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7AFE4643-4449-D64E-B098-F28A7769EEA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995C8412-9DF5-5045-8103-2ECAC03F4B4C}"/>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BFA34918-88DA-C04C-9C80-CCB74354D320}"/>
              </a:ext>
            </a:extLst>
          </p:cNvPr>
          <p:cNvSpPr>
            <a:spLocks noGrp="1"/>
          </p:cNvSpPr>
          <p:nvPr>
            <p:ph type="dt" sz="half" idx="10"/>
          </p:nvPr>
        </p:nvSpPr>
        <p:spPr/>
        <p:txBody>
          <a:bodyPr/>
          <a:lstStyle/>
          <a:p>
            <a:fld id="{145ABDD8-297E-7746-A250-BCF6FE800672}" type="datetimeFigureOut">
              <a:rPr lang="fr-FR" smtClean="0"/>
              <a:t>25/02/2022</a:t>
            </a:fld>
            <a:endParaRPr lang="fr-FR"/>
          </a:p>
        </p:txBody>
      </p:sp>
      <p:sp>
        <p:nvSpPr>
          <p:cNvPr id="5" name="Espace réservé du pied de page 4">
            <a:extLst>
              <a:ext uri="{FF2B5EF4-FFF2-40B4-BE49-F238E27FC236}">
                <a16:creationId xmlns="" xmlns:a16="http://schemas.microsoft.com/office/drawing/2014/main" id="{F8478F0A-782C-8D40-827B-A84894B0BB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4BA05724-CAFC-5E47-929F-078804E46B32}"/>
              </a:ext>
            </a:extLst>
          </p:cNvPr>
          <p:cNvSpPr>
            <a:spLocks noGrp="1"/>
          </p:cNvSpPr>
          <p:nvPr>
            <p:ph type="sldNum" sz="quarter" idx="12"/>
          </p:nvPr>
        </p:nvSpPr>
        <p:spPr/>
        <p:txBody>
          <a:bodyPr/>
          <a:lstStyle/>
          <a:p>
            <a:fld id="{46706138-A716-894B-AE54-01816F667EF2}" type="slidenum">
              <a:rPr lang="fr-FR" smtClean="0"/>
              <a:t>‹N°›</a:t>
            </a:fld>
            <a:endParaRPr lang="fr-FR"/>
          </a:p>
        </p:txBody>
      </p:sp>
    </p:spTree>
    <p:extLst>
      <p:ext uri="{BB962C8B-B14F-4D97-AF65-F5344CB8AC3E}">
        <p14:creationId xmlns:p14="http://schemas.microsoft.com/office/powerpoint/2010/main" val="79016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076C324-7C62-054A-BEAC-DBB571123FB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20E0F2AD-9256-9243-A89D-8B1E76A312B6}"/>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C97C8A92-4722-734F-B0A2-7C2C97550790}"/>
              </a:ext>
            </a:extLst>
          </p:cNvPr>
          <p:cNvSpPr>
            <a:spLocks noGrp="1"/>
          </p:cNvSpPr>
          <p:nvPr>
            <p:ph type="dt" sz="half" idx="10"/>
          </p:nvPr>
        </p:nvSpPr>
        <p:spPr/>
        <p:txBody>
          <a:bodyPr/>
          <a:lstStyle/>
          <a:p>
            <a:fld id="{145ABDD8-297E-7746-A250-BCF6FE800672}" type="datetimeFigureOut">
              <a:rPr lang="fr-FR" smtClean="0"/>
              <a:t>25/02/2022</a:t>
            </a:fld>
            <a:endParaRPr lang="fr-FR"/>
          </a:p>
        </p:txBody>
      </p:sp>
      <p:sp>
        <p:nvSpPr>
          <p:cNvPr id="5" name="Espace réservé du pied de page 4">
            <a:extLst>
              <a:ext uri="{FF2B5EF4-FFF2-40B4-BE49-F238E27FC236}">
                <a16:creationId xmlns="" xmlns:a16="http://schemas.microsoft.com/office/drawing/2014/main" id="{A73FABB6-BE74-F343-BFF1-DBDE1FBCF0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EA72DBF8-6C1E-0D4F-BAB3-AE7F1E492AC5}"/>
              </a:ext>
            </a:extLst>
          </p:cNvPr>
          <p:cNvSpPr>
            <a:spLocks noGrp="1"/>
          </p:cNvSpPr>
          <p:nvPr>
            <p:ph type="sldNum" sz="quarter" idx="12"/>
          </p:nvPr>
        </p:nvSpPr>
        <p:spPr/>
        <p:txBody>
          <a:bodyPr/>
          <a:lstStyle/>
          <a:p>
            <a:fld id="{46706138-A716-894B-AE54-01816F667EF2}" type="slidenum">
              <a:rPr lang="fr-FR" smtClean="0"/>
              <a:t>‹N°›</a:t>
            </a:fld>
            <a:endParaRPr lang="fr-FR"/>
          </a:p>
        </p:txBody>
      </p:sp>
    </p:spTree>
    <p:extLst>
      <p:ext uri="{BB962C8B-B14F-4D97-AF65-F5344CB8AC3E}">
        <p14:creationId xmlns:p14="http://schemas.microsoft.com/office/powerpoint/2010/main" val="125784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87A99FE-2266-224B-832C-4C9247D89C9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AEDBC1AC-58F8-AF4D-A597-C9E0D25B14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F4CA00C8-7349-C340-B69A-AEF9F1E89A71}"/>
              </a:ext>
            </a:extLst>
          </p:cNvPr>
          <p:cNvSpPr>
            <a:spLocks noGrp="1"/>
          </p:cNvSpPr>
          <p:nvPr>
            <p:ph type="dt" sz="half" idx="10"/>
          </p:nvPr>
        </p:nvSpPr>
        <p:spPr/>
        <p:txBody>
          <a:bodyPr/>
          <a:lstStyle/>
          <a:p>
            <a:fld id="{145ABDD8-297E-7746-A250-BCF6FE800672}" type="datetimeFigureOut">
              <a:rPr lang="fr-FR" smtClean="0"/>
              <a:t>25/02/2022</a:t>
            </a:fld>
            <a:endParaRPr lang="fr-FR"/>
          </a:p>
        </p:txBody>
      </p:sp>
      <p:sp>
        <p:nvSpPr>
          <p:cNvPr id="5" name="Espace réservé du pied de page 4">
            <a:extLst>
              <a:ext uri="{FF2B5EF4-FFF2-40B4-BE49-F238E27FC236}">
                <a16:creationId xmlns="" xmlns:a16="http://schemas.microsoft.com/office/drawing/2014/main" id="{367F1CDA-F5B3-9E4B-8342-6B2A8E1D3F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A9674A4A-4C90-4547-AE1F-F6544E77F409}"/>
              </a:ext>
            </a:extLst>
          </p:cNvPr>
          <p:cNvSpPr>
            <a:spLocks noGrp="1"/>
          </p:cNvSpPr>
          <p:nvPr>
            <p:ph type="sldNum" sz="quarter" idx="12"/>
          </p:nvPr>
        </p:nvSpPr>
        <p:spPr/>
        <p:txBody>
          <a:bodyPr/>
          <a:lstStyle/>
          <a:p>
            <a:fld id="{46706138-A716-894B-AE54-01816F667EF2}" type="slidenum">
              <a:rPr lang="fr-FR" smtClean="0"/>
              <a:t>‹N°›</a:t>
            </a:fld>
            <a:endParaRPr lang="fr-FR"/>
          </a:p>
        </p:txBody>
      </p:sp>
    </p:spTree>
    <p:extLst>
      <p:ext uri="{BB962C8B-B14F-4D97-AF65-F5344CB8AC3E}">
        <p14:creationId xmlns:p14="http://schemas.microsoft.com/office/powerpoint/2010/main" val="276078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6B3BF38-A796-E34E-8678-CC0605A0691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C8E37B9A-FE92-8546-ACDC-2D912D08A48C}"/>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 xmlns:a16="http://schemas.microsoft.com/office/drawing/2014/main" id="{545E8E7E-A14D-5D43-9547-66F13BC9CA75}"/>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 xmlns:a16="http://schemas.microsoft.com/office/drawing/2014/main" id="{33E052FA-2616-014E-AE82-53F5EE25CA0D}"/>
              </a:ext>
            </a:extLst>
          </p:cNvPr>
          <p:cNvSpPr>
            <a:spLocks noGrp="1"/>
          </p:cNvSpPr>
          <p:nvPr>
            <p:ph type="dt" sz="half" idx="10"/>
          </p:nvPr>
        </p:nvSpPr>
        <p:spPr/>
        <p:txBody>
          <a:bodyPr/>
          <a:lstStyle/>
          <a:p>
            <a:fld id="{145ABDD8-297E-7746-A250-BCF6FE800672}" type="datetimeFigureOut">
              <a:rPr lang="fr-FR" smtClean="0"/>
              <a:t>25/02/2022</a:t>
            </a:fld>
            <a:endParaRPr lang="fr-FR"/>
          </a:p>
        </p:txBody>
      </p:sp>
      <p:sp>
        <p:nvSpPr>
          <p:cNvPr id="6" name="Espace réservé du pied de page 5">
            <a:extLst>
              <a:ext uri="{FF2B5EF4-FFF2-40B4-BE49-F238E27FC236}">
                <a16:creationId xmlns="" xmlns:a16="http://schemas.microsoft.com/office/drawing/2014/main" id="{B84B3D7D-A2E5-6A4C-A9A6-A80AD419792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9458C2B7-3E61-5C47-B776-89B802703844}"/>
              </a:ext>
            </a:extLst>
          </p:cNvPr>
          <p:cNvSpPr>
            <a:spLocks noGrp="1"/>
          </p:cNvSpPr>
          <p:nvPr>
            <p:ph type="sldNum" sz="quarter" idx="12"/>
          </p:nvPr>
        </p:nvSpPr>
        <p:spPr/>
        <p:txBody>
          <a:bodyPr/>
          <a:lstStyle/>
          <a:p>
            <a:fld id="{46706138-A716-894B-AE54-01816F667EF2}" type="slidenum">
              <a:rPr lang="fr-FR" smtClean="0"/>
              <a:t>‹N°›</a:t>
            </a:fld>
            <a:endParaRPr lang="fr-FR"/>
          </a:p>
        </p:txBody>
      </p:sp>
    </p:spTree>
    <p:extLst>
      <p:ext uri="{BB962C8B-B14F-4D97-AF65-F5344CB8AC3E}">
        <p14:creationId xmlns:p14="http://schemas.microsoft.com/office/powerpoint/2010/main" val="82168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6E20CC4-6724-7D49-AD02-E7D73B6BBB7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B97D3C2C-1944-3B49-AE6E-A9E0AC7443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 xmlns:a16="http://schemas.microsoft.com/office/drawing/2014/main" id="{F4493C4E-7C4A-B742-A9BD-FF82A15CADF1}"/>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 xmlns:a16="http://schemas.microsoft.com/office/drawing/2014/main" id="{8E010D68-3329-4D4C-92D7-1E9061946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 xmlns:a16="http://schemas.microsoft.com/office/drawing/2014/main" id="{77B9955B-8132-074D-9E3F-182AC75B22AA}"/>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 xmlns:a16="http://schemas.microsoft.com/office/drawing/2014/main" id="{80060AB3-EEB9-5F46-BE6C-74AC20826C3B}"/>
              </a:ext>
            </a:extLst>
          </p:cNvPr>
          <p:cNvSpPr>
            <a:spLocks noGrp="1"/>
          </p:cNvSpPr>
          <p:nvPr>
            <p:ph type="dt" sz="half" idx="10"/>
          </p:nvPr>
        </p:nvSpPr>
        <p:spPr/>
        <p:txBody>
          <a:bodyPr/>
          <a:lstStyle/>
          <a:p>
            <a:fld id="{145ABDD8-297E-7746-A250-BCF6FE800672}" type="datetimeFigureOut">
              <a:rPr lang="fr-FR" smtClean="0"/>
              <a:t>25/02/2022</a:t>
            </a:fld>
            <a:endParaRPr lang="fr-FR"/>
          </a:p>
        </p:txBody>
      </p:sp>
      <p:sp>
        <p:nvSpPr>
          <p:cNvPr id="8" name="Espace réservé du pied de page 7">
            <a:extLst>
              <a:ext uri="{FF2B5EF4-FFF2-40B4-BE49-F238E27FC236}">
                <a16:creationId xmlns="" xmlns:a16="http://schemas.microsoft.com/office/drawing/2014/main" id="{CE7BBF74-2520-1E49-9F95-2B971E24234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7ECC9FE0-5A88-5C45-A70E-9D76104642F3}"/>
              </a:ext>
            </a:extLst>
          </p:cNvPr>
          <p:cNvSpPr>
            <a:spLocks noGrp="1"/>
          </p:cNvSpPr>
          <p:nvPr>
            <p:ph type="sldNum" sz="quarter" idx="12"/>
          </p:nvPr>
        </p:nvSpPr>
        <p:spPr/>
        <p:txBody>
          <a:bodyPr/>
          <a:lstStyle/>
          <a:p>
            <a:fld id="{46706138-A716-894B-AE54-01816F667EF2}" type="slidenum">
              <a:rPr lang="fr-FR" smtClean="0"/>
              <a:t>‹N°›</a:t>
            </a:fld>
            <a:endParaRPr lang="fr-FR"/>
          </a:p>
        </p:txBody>
      </p:sp>
    </p:spTree>
    <p:extLst>
      <p:ext uri="{BB962C8B-B14F-4D97-AF65-F5344CB8AC3E}">
        <p14:creationId xmlns:p14="http://schemas.microsoft.com/office/powerpoint/2010/main" val="44296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90950DB-50D5-8F49-9AF6-8C607A1018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A2ACBBC5-B16C-F441-9BDD-6ACC64BBE8EE}"/>
              </a:ext>
            </a:extLst>
          </p:cNvPr>
          <p:cNvSpPr>
            <a:spLocks noGrp="1"/>
          </p:cNvSpPr>
          <p:nvPr>
            <p:ph type="dt" sz="half" idx="10"/>
          </p:nvPr>
        </p:nvSpPr>
        <p:spPr/>
        <p:txBody>
          <a:bodyPr/>
          <a:lstStyle/>
          <a:p>
            <a:fld id="{145ABDD8-297E-7746-A250-BCF6FE800672}" type="datetimeFigureOut">
              <a:rPr lang="fr-FR" smtClean="0"/>
              <a:t>25/02/2022</a:t>
            </a:fld>
            <a:endParaRPr lang="fr-FR"/>
          </a:p>
        </p:txBody>
      </p:sp>
      <p:sp>
        <p:nvSpPr>
          <p:cNvPr id="4" name="Espace réservé du pied de page 3">
            <a:extLst>
              <a:ext uri="{FF2B5EF4-FFF2-40B4-BE49-F238E27FC236}">
                <a16:creationId xmlns="" xmlns:a16="http://schemas.microsoft.com/office/drawing/2014/main" id="{EDD4C57E-2842-3248-88F4-FB2082518E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2D2F5AD7-4DD0-8746-A824-07248F1FD918}"/>
              </a:ext>
            </a:extLst>
          </p:cNvPr>
          <p:cNvSpPr>
            <a:spLocks noGrp="1"/>
          </p:cNvSpPr>
          <p:nvPr>
            <p:ph type="sldNum" sz="quarter" idx="12"/>
          </p:nvPr>
        </p:nvSpPr>
        <p:spPr/>
        <p:txBody>
          <a:bodyPr/>
          <a:lstStyle/>
          <a:p>
            <a:fld id="{46706138-A716-894B-AE54-01816F667EF2}" type="slidenum">
              <a:rPr lang="fr-FR" smtClean="0"/>
              <a:t>‹N°›</a:t>
            </a:fld>
            <a:endParaRPr lang="fr-FR"/>
          </a:p>
        </p:txBody>
      </p:sp>
    </p:spTree>
    <p:extLst>
      <p:ext uri="{BB962C8B-B14F-4D97-AF65-F5344CB8AC3E}">
        <p14:creationId xmlns:p14="http://schemas.microsoft.com/office/powerpoint/2010/main" val="357064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60FE72CE-3134-2442-9556-4E02B3B3FA31}"/>
              </a:ext>
            </a:extLst>
          </p:cNvPr>
          <p:cNvSpPr>
            <a:spLocks noGrp="1"/>
          </p:cNvSpPr>
          <p:nvPr>
            <p:ph type="dt" sz="half" idx="10"/>
          </p:nvPr>
        </p:nvSpPr>
        <p:spPr/>
        <p:txBody>
          <a:bodyPr/>
          <a:lstStyle/>
          <a:p>
            <a:fld id="{145ABDD8-297E-7746-A250-BCF6FE800672}" type="datetimeFigureOut">
              <a:rPr lang="fr-FR" smtClean="0"/>
              <a:t>25/02/2022</a:t>
            </a:fld>
            <a:endParaRPr lang="fr-FR"/>
          </a:p>
        </p:txBody>
      </p:sp>
      <p:sp>
        <p:nvSpPr>
          <p:cNvPr id="3" name="Espace réservé du pied de page 2">
            <a:extLst>
              <a:ext uri="{FF2B5EF4-FFF2-40B4-BE49-F238E27FC236}">
                <a16:creationId xmlns="" xmlns:a16="http://schemas.microsoft.com/office/drawing/2014/main" id="{286D69FC-8B56-CF41-A7E8-C6DABE1F07B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4B5660E6-83F9-AB48-8B3D-E13E3D3282A6}"/>
              </a:ext>
            </a:extLst>
          </p:cNvPr>
          <p:cNvSpPr>
            <a:spLocks noGrp="1"/>
          </p:cNvSpPr>
          <p:nvPr>
            <p:ph type="sldNum" sz="quarter" idx="12"/>
          </p:nvPr>
        </p:nvSpPr>
        <p:spPr/>
        <p:txBody>
          <a:bodyPr/>
          <a:lstStyle/>
          <a:p>
            <a:fld id="{46706138-A716-894B-AE54-01816F667EF2}" type="slidenum">
              <a:rPr lang="fr-FR" smtClean="0"/>
              <a:t>‹N°›</a:t>
            </a:fld>
            <a:endParaRPr lang="fr-FR"/>
          </a:p>
        </p:txBody>
      </p:sp>
    </p:spTree>
    <p:extLst>
      <p:ext uri="{BB962C8B-B14F-4D97-AF65-F5344CB8AC3E}">
        <p14:creationId xmlns:p14="http://schemas.microsoft.com/office/powerpoint/2010/main" val="84761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BAA8069-0F2E-E04C-BC1E-6466024A42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21A0A9AA-D3BC-0141-B9C6-0C10AB16DC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 xmlns:a16="http://schemas.microsoft.com/office/drawing/2014/main" id="{3688DEB4-786F-C346-94D2-F17C7FE2D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 xmlns:a16="http://schemas.microsoft.com/office/drawing/2014/main" id="{CD27D3E9-3433-8B4F-8C8C-CA7C2D4D9F26}"/>
              </a:ext>
            </a:extLst>
          </p:cNvPr>
          <p:cNvSpPr>
            <a:spLocks noGrp="1"/>
          </p:cNvSpPr>
          <p:nvPr>
            <p:ph type="dt" sz="half" idx="10"/>
          </p:nvPr>
        </p:nvSpPr>
        <p:spPr/>
        <p:txBody>
          <a:bodyPr/>
          <a:lstStyle/>
          <a:p>
            <a:fld id="{145ABDD8-297E-7746-A250-BCF6FE800672}" type="datetimeFigureOut">
              <a:rPr lang="fr-FR" smtClean="0"/>
              <a:t>25/02/2022</a:t>
            </a:fld>
            <a:endParaRPr lang="fr-FR"/>
          </a:p>
        </p:txBody>
      </p:sp>
      <p:sp>
        <p:nvSpPr>
          <p:cNvPr id="6" name="Espace réservé du pied de page 5">
            <a:extLst>
              <a:ext uri="{FF2B5EF4-FFF2-40B4-BE49-F238E27FC236}">
                <a16:creationId xmlns="" xmlns:a16="http://schemas.microsoft.com/office/drawing/2014/main" id="{412B4DD2-74D4-7942-B2DD-A270307BD92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999105F7-9328-3946-80C3-F509D6388054}"/>
              </a:ext>
            </a:extLst>
          </p:cNvPr>
          <p:cNvSpPr>
            <a:spLocks noGrp="1"/>
          </p:cNvSpPr>
          <p:nvPr>
            <p:ph type="sldNum" sz="quarter" idx="12"/>
          </p:nvPr>
        </p:nvSpPr>
        <p:spPr/>
        <p:txBody>
          <a:bodyPr/>
          <a:lstStyle/>
          <a:p>
            <a:fld id="{46706138-A716-894B-AE54-01816F667EF2}" type="slidenum">
              <a:rPr lang="fr-FR" smtClean="0"/>
              <a:t>‹N°›</a:t>
            </a:fld>
            <a:endParaRPr lang="fr-FR"/>
          </a:p>
        </p:txBody>
      </p:sp>
    </p:spTree>
    <p:extLst>
      <p:ext uri="{BB962C8B-B14F-4D97-AF65-F5344CB8AC3E}">
        <p14:creationId xmlns:p14="http://schemas.microsoft.com/office/powerpoint/2010/main" val="363588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D88EBC7-3304-2E42-B8FD-203537A7E6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A3711075-47D1-824C-81FC-850E8A19C1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C77E6763-1235-4F42-884C-63151C8B2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 xmlns:a16="http://schemas.microsoft.com/office/drawing/2014/main" id="{A397D588-3882-DE43-9965-EC4F74AF5C79}"/>
              </a:ext>
            </a:extLst>
          </p:cNvPr>
          <p:cNvSpPr>
            <a:spLocks noGrp="1"/>
          </p:cNvSpPr>
          <p:nvPr>
            <p:ph type="dt" sz="half" idx="10"/>
          </p:nvPr>
        </p:nvSpPr>
        <p:spPr/>
        <p:txBody>
          <a:bodyPr/>
          <a:lstStyle/>
          <a:p>
            <a:fld id="{145ABDD8-297E-7746-A250-BCF6FE800672}" type="datetimeFigureOut">
              <a:rPr lang="fr-FR" smtClean="0"/>
              <a:t>25/02/2022</a:t>
            </a:fld>
            <a:endParaRPr lang="fr-FR"/>
          </a:p>
        </p:txBody>
      </p:sp>
      <p:sp>
        <p:nvSpPr>
          <p:cNvPr id="6" name="Espace réservé du pied de page 5">
            <a:extLst>
              <a:ext uri="{FF2B5EF4-FFF2-40B4-BE49-F238E27FC236}">
                <a16:creationId xmlns="" xmlns:a16="http://schemas.microsoft.com/office/drawing/2014/main" id="{08F62D23-EBBD-C342-81F8-CE61FEBCE6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C895B6E8-F3DB-3149-8900-B0085523FFEC}"/>
              </a:ext>
            </a:extLst>
          </p:cNvPr>
          <p:cNvSpPr>
            <a:spLocks noGrp="1"/>
          </p:cNvSpPr>
          <p:nvPr>
            <p:ph type="sldNum" sz="quarter" idx="12"/>
          </p:nvPr>
        </p:nvSpPr>
        <p:spPr/>
        <p:txBody>
          <a:bodyPr/>
          <a:lstStyle/>
          <a:p>
            <a:fld id="{46706138-A716-894B-AE54-01816F667EF2}" type="slidenum">
              <a:rPr lang="fr-FR" smtClean="0"/>
              <a:t>‹N°›</a:t>
            </a:fld>
            <a:endParaRPr lang="fr-FR"/>
          </a:p>
        </p:txBody>
      </p:sp>
    </p:spTree>
    <p:extLst>
      <p:ext uri="{BB962C8B-B14F-4D97-AF65-F5344CB8AC3E}">
        <p14:creationId xmlns:p14="http://schemas.microsoft.com/office/powerpoint/2010/main" val="2280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74812279-6DE1-8D45-A1A3-02FC72F53D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69ED37B7-E5F5-9640-BA05-00B5B47F05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91E86CA2-D47C-3449-8770-D573E5449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ABDD8-297E-7746-A250-BCF6FE800672}" type="datetimeFigureOut">
              <a:rPr lang="fr-FR" smtClean="0"/>
              <a:t>25/02/2022</a:t>
            </a:fld>
            <a:endParaRPr lang="fr-FR"/>
          </a:p>
        </p:txBody>
      </p:sp>
      <p:sp>
        <p:nvSpPr>
          <p:cNvPr id="5" name="Espace réservé du pied de page 4">
            <a:extLst>
              <a:ext uri="{FF2B5EF4-FFF2-40B4-BE49-F238E27FC236}">
                <a16:creationId xmlns="" xmlns:a16="http://schemas.microsoft.com/office/drawing/2014/main" id="{93AAC18B-0603-3C43-8B72-E63A7366C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E5BD969D-1F33-C34D-83C7-95F126D2F5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06138-A716-894B-AE54-01816F667EF2}" type="slidenum">
              <a:rPr lang="fr-FR" smtClean="0"/>
              <a:t>‹N°›</a:t>
            </a:fld>
            <a:endParaRPr lang="fr-FR"/>
          </a:p>
        </p:txBody>
      </p:sp>
    </p:spTree>
    <p:extLst>
      <p:ext uri="{BB962C8B-B14F-4D97-AF65-F5344CB8AC3E}">
        <p14:creationId xmlns:p14="http://schemas.microsoft.com/office/powerpoint/2010/main" val="3353791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enir de Pontigny - modélisation">
            <a:extLst>
              <a:ext uri="{FF2B5EF4-FFF2-40B4-BE49-F238E27FC236}">
                <a16:creationId xmlns="" xmlns:a16="http://schemas.microsoft.com/office/drawing/2014/main" id="{B90B777E-3162-0D40-A32F-04B0A6FF004A}"/>
              </a:ext>
            </a:extLst>
          </p:cNvPr>
          <p:cNvSpPr txBox="1"/>
          <p:nvPr/>
        </p:nvSpPr>
        <p:spPr>
          <a:xfrm>
            <a:off x="2466336" y="1964702"/>
            <a:ext cx="700896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pPr algn="ctr"/>
            <a:r>
              <a:rPr lang="fr-FR" sz="4000" dirty="0">
                <a:latin typeface="Comic Sans MS" panose="030F0902030302020204" pitchFamily="66" charset="0"/>
              </a:rPr>
              <a:t>Préparer l’assemblée synodale des 12 et 13 mars </a:t>
            </a:r>
            <a:endParaRPr sz="4000" dirty="0">
              <a:latin typeface="Comic Sans MS" panose="030F0902030302020204" pitchFamily="66" charset="0"/>
            </a:endParaRPr>
          </a:p>
        </p:txBody>
      </p:sp>
      <p:sp>
        <p:nvSpPr>
          <p:cNvPr id="8" name="Avenir de Pontigny - modélisation">
            <a:extLst>
              <a:ext uri="{FF2B5EF4-FFF2-40B4-BE49-F238E27FC236}">
                <a16:creationId xmlns="" xmlns:a16="http://schemas.microsoft.com/office/drawing/2014/main" id="{D3AA90F2-F561-EC49-A591-5A775E2B6454}"/>
              </a:ext>
            </a:extLst>
          </p:cNvPr>
          <p:cNvSpPr txBox="1"/>
          <p:nvPr/>
        </p:nvSpPr>
        <p:spPr>
          <a:xfrm>
            <a:off x="3204502" y="3819159"/>
            <a:ext cx="588161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pPr algn="ctr"/>
            <a:r>
              <a:rPr lang="fr-FR" sz="4000" dirty="0">
                <a:solidFill>
                  <a:srgbClr val="0E33E3"/>
                </a:solidFill>
                <a:latin typeface="Comic Sans MS" panose="030F0902030302020204" pitchFamily="66" charset="0"/>
              </a:rPr>
              <a:t>L’animation des ateliers</a:t>
            </a:r>
            <a:endParaRPr sz="4000" dirty="0">
              <a:solidFill>
                <a:srgbClr val="0E33E3"/>
              </a:solidFill>
              <a:latin typeface="Comic Sans MS" panose="030F0902030302020204" pitchFamily="66" charset="0"/>
            </a:endParaRPr>
          </a:p>
        </p:txBody>
      </p:sp>
      <p:pic>
        <p:nvPicPr>
          <p:cNvPr id="2" name="Image 1">
            <a:extLst>
              <a:ext uri="{FF2B5EF4-FFF2-40B4-BE49-F238E27FC236}">
                <a16:creationId xmlns="" xmlns:a16="http://schemas.microsoft.com/office/drawing/2014/main" id="{26526C47-0998-5C47-A5DB-6899A82B9775}"/>
              </a:ext>
            </a:extLst>
          </p:cNvPr>
          <p:cNvPicPr>
            <a:picLocks noChangeAspect="1"/>
          </p:cNvPicPr>
          <p:nvPr/>
        </p:nvPicPr>
        <p:blipFill>
          <a:blip r:embed="rId2"/>
          <a:stretch>
            <a:fillRect/>
          </a:stretch>
        </p:blipFill>
        <p:spPr>
          <a:xfrm>
            <a:off x="556358" y="479000"/>
            <a:ext cx="1231900" cy="1905000"/>
          </a:xfrm>
          <a:prstGeom prst="rect">
            <a:avLst/>
          </a:prstGeom>
        </p:spPr>
      </p:pic>
      <p:pic>
        <p:nvPicPr>
          <p:cNvPr id="6" name="Image 5">
            <a:extLst>
              <a:ext uri="{FF2B5EF4-FFF2-40B4-BE49-F238E27FC236}">
                <a16:creationId xmlns="" xmlns:a16="http://schemas.microsoft.com/office/drawing/2014/main" id="{63D6407E-A533-E64B-85C1-B1CDE277E92F}"/>
              </a:ext>
            </a:extLst>
          </p:cNvPr>
          <p:cNvPicPr>
            <a:picLocks noChangeAspect="1"/>
          </p:cNvPicPr>
          <p:nvPr/>
        </p:nvPicPr>
        <p:blipFill>
          <a:blip r:embed="rId3"/>
          <a:stretch>
            <a:fillRect/>
          </a:stretch>
        </p:blipFill>
        <p:spPr>
          <a:xfrm>
            <a:off x="10832122" y="285080"/>
            <a:ext cx="1097573" cy="1407998"/>
          </a:xfrm>
          <a:prstGeom prst="rect">
            <a:avLst/>
          </a:prstGeom>
        </p:spPr>
      </p:pic>
      <p:sp>
        <p:nvSpPr>
          <p:cNvPr id="3" name="ZoneTexte 2">
            <a:extLst>
              <a:ext uri="{FF2B5EF4-FFF2-40B4-BE49-F238E27FC236}">
                <a16:creationId xmlns="" xmlns:a16="http://schemas.microsoft.com/office/drawing/2014/main" id="{930FB7B9-D6DC-F54E-9894-02A8451C8BE9}"/>
              </a:ext>
            </a:extLst>
          </p:cNvPr>
          <p:cNvSpPr txBox="1"/>
          <p:nvPr/>
        </p:nvSpPr>
        <p:spPr>
          <a:xfrm>
            <a:off x="556357" y="6207368"/>
            <a:ext cx="5750657" cy="369332"/>
          </a:xfrm>
          <a:prstGeom prst="rect">
            <a:avLst/>
          </a:prstGeom>
          <a:noFill/>
        </p:spPr>
        <p:txBody>
          <a:bodyPr wrap="square" rtlCol="0">
            <a:spAutoFit/>
          </a:bodyPr>
          <a:lstStyle/>
          <a:p>
            <a:r>
              <a:rPr lang="fr-FR" b="1" dirty="0">
                <a:solidFill>
                  <a:srgbClr val="0E33E3"/>
                </a:solidFill>
                <a:latin typeface="Comic Sans MS" panose="030F0902030302020204" pitchFamily="66" charset="0"/>
              </a:rPr>
              <a:t>Préparation 18 – 19 janvier – 10 février 2022</a:t>
            </a:r>
          </a:p>
        </p:txBody>
      </p:sp>
    </p:spTree>
    <p:extLst>
      <p:ext uri="{BB962C8B-B14F-4D97-AF65-F5344CB8AC3E}">
        <p14:creationId xmlns:p14="http://schemas.microsoft.com/office/powerpoint/2010/main" val="135087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enir de Pontigny - modélisation">
            <a:extLst>
              <a:ext uri="{FF2B5EF4-FFF2-40B4-BE49-F238E27FC236}">
                <a16:creationId xmlns="" xmlns:a16="http://schemas.microsoft.com/office/drawing/2014/main" id="{13F5AB9D-73AE-684D-B6BF-5A929C8B7DB7}"/>
              </a:ext>
            </a:extLst>
          </p:cNvPr>
          <p:cNvSpPr txBox="1"/>
          <p:nvPr/>
        </p:nvSpPr>
        <p:spPr>
          <a:xfrm>
            <a:off x="0" y="1692796"/>
            <a:ext cx="157077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r>
              <a:rPr lang="fr-FR" sz="2000" dirty="0">
                <a:solidFill>
                  <a:srgbClr val="0E33E3"/>
                </a:solidFill>
                <a:latin typeface="Comic Sans MS" panose="030F0902030302020204" pitchFamily="66" charset="0"/>
              </a:rPr>
              <a:t>Les ateliers</a:t>
            </a:r>
            <a:endParaRPr sz="2000" dirty="0">
              <a:solidFill>
                <a:srgbClr val="0E33E3"/>
              </a:solidFill>
              <a:latin typeface="Comic Sans MS" panose="030F0902030302020204" pitchFamily="66" charset="0"/>
            </a:endParaRPr>
          </a:p>
        </p:txBody>
      </p:sp>
      <p:pic>
        <p:nvPicPr>
          <p:cNvPr id="4" name="Image 3">
            <a:extLst>
              <a:ext uri="{FF2B5EF4-FFF2-40B4-BE49-F238E27FC236}">
                <a16:creationId xmlns="" xmlns:a16="http://schemas.microsoft.com/office/drawing/2014/main" id="{0D1C460C-2F8E-0442-9B22-57D3897FAFDC}"/>
              </a:ext>
            </a:extLst>
          </p:cNvPr>
          <p:cNvPicPr>
            <a:picLocks noChangeAspect="1"/>
          </p:cNvPicPr>
          <p:nvPr/>
        </p:nvPicPr>
        <p:blipFill>
          <a:blip r:embed="rId2"/>
          <a:stretch>
            <a:fillRect/>
          </a:stretch>
        </p:blipFill>
        <p:spPr>
          <a:xfrm>
            <a:off x="133953" y="132414"/>
            <a:ext cx="1009047" cy="1560382"/>
          </a:xfrm>
          <a:prstGeom prst="rect">
            <a:avLst/>
          </a:prstGeom>
        </p:spPr>
      </p:pic>
      <p:pic>
        <p:nvPicPr>
          <p:cNvPr id="5" name="Image 4">
            <a:extLst>
              <a:ext uri="{FF2B5EF4-FFF2-40B4-BE49-F238E27FC236}">
                <a16:creationId xmlns="" xmlns:a16="http://schemas.microsoft.com/office/drawing/2014/main" id="{740DEB7C-CFA5-9D4B-B065-EDBD675B3CD6}"/>
              </a:ext>
            </a:extLst>
          </p:cNvPr>
          <p:cNvPicPr>
            <a:picLocks noChangeAspect="1"/>
          </p:cNvPicPr>
          <p:nvPr/>
        </p:nvPicPr>
        <p:blipFill>
          <a:blip r:embed="rId3"/>
          <a:stretch>
            <a:fillRect/>
          </a:stretch>
        </p:blipFill>
        <p:spPr>
          <a:xfrm>
            <a:off x="10832122" y="285080"/>
            <a:ext cx="1097573" cy="1407998"/>
          </a:xfrm>
          <a:prstGeom prst="rect">
            <a:avLst/>
          </a:prstGeom>
        </p:spPr>
      </p:pic>
      <p:sp>
        <p:nvSpPr>
          <p:cNvPr id="7" name="ZoneTexte 6">
            <a:extLst>
              <a:ext uri="{FF2B5EF4-FFF2-40B4-BE49-F238E27FC236}">
                <a16:creationId xmlns="" xmlns:a16="http://schemas.microsoft.com/office/drawing/2014/main" id="{FEB7BC5C-CCC1-5547-A2CD-4FF72B2CC19A}"/>
              </a:ext>
            </a:extLst>
          </p:cNvPr>
          <p:cNvSpPr txBox="1"/>
          <p:nvPr/>
        </p:nvSpPr>
        <p:spPr>
          <a:xfrm>
            <a:off x="2666006" y="884313"/>
            <a:ext cx="6101861" cy="954107"/>
          </a:xfrm>
          <a:prstGeom prst="rect">
            <a:avLst/>
          </a:prstGeom>
          <a:noFill/>
          <a:ln>
            <a:noFill/>
          </a:ln>
        </p:spPr>
        <p:txBody>
          <a:bodyPr wrap="square" rtlCol="0">
            <a:spAutoFit/>
          </a:bodyPr>
          <a:lstStyle/>
          <a:p>
            <a:pPr algn="ctr"/>
            <a:r>
              <a:rPr lang="fr-FR" sz="2800" b="1" dirty="0">
                <a:solidFill>
                  <a:srgbClr val="0E33E3"/>
                </a:solidFill>
              </a:rPr>
              <a:t>Le Cahier Synodal </a:t>
            </a:r>
            <a:r>
              <a:rPr lang="fr-FR" sz="2800" dirty="0"/>
              <a:t>: </a:t>
            </a:r>
            <a:r>
              <a:rPr lang="fr-FR" sz="2800" i="1" dirty="0">
                <a:solidFill>
                  <a:srgbClr val="0E33E3"/>
                </a:solidFill>
              </a:rPr>
              <a:t>15 insistances</a:t>
            </a:r>
          </a:p>
          <a:p>
            <a:pPr algn="ctr"/>
            <a:r>
              <a:rPr lang="fr-FR" sz="2800" i="1" dirty="0">
                <a:solidFill>
                  <a:srgbClr val="0E33E3"/>
                </a:solidFill>
              </a:rPr>
              <a:t>3 à 6 motions par instance</a:t>
            </a:r>
            <a:endParaRPr lang="fr-FR" i="1" dirty="0">
              <a:solidFill>
                <a:srgbClr val="0E33E3"/>
              </a:solidFill>
            </a:endParaRPr>
          </a:p>
        </p:txBody>
      </p:sp>
      <p:sp>
        <p:nvSpPr>
          <p:cNvPr id="10" name="Rectangle 9">
            <a:extLst>
              <a:ext uri="{FF2B5EF4-FFF2-40B4-BE49-F238E27FC236}">
                <a16:creationId xmlns="" xmlns:a16="http://schemas.microsoft.com/office/drawing/2014/main" id="{B2943BAD-04C5-5544-B787-FCD0AEB57AC0}"/>
              </a:ext>
            </a:extLst>
          </p:cNvPr>
          <p:cNvSpPr/>
          <p:nvPr/>
        </p:nvSpPr>
        <p:spPr>
          <a:xfrm>
            <a:off x="1565330" y="2016628"/>
            <a:ext cx="10368366" cy="4661533"/>
          </a:xfrm>
          <a:prstGeom prst="rect">
            <a:avLst/>
          </a:prstGeom>
        </p:spPr>
        <p:txBody>
          <a:bodyPr wrap="square">
            <a:spAutoFit/>
          </a:bodyPr>
          <a:lstStyle/>
          <a:p>
            <a:pPr>
              <a:lnSpc>
                <a:spcPct val="107000"/>
              </a:lnSpc>
              <a:spcAft>
                <a:spcPts val="800"/>
              </a:spcAft>
            </a:pPr>
            <a:r>
              <a:rPr lang="fr-FR" sz="2400" b="1" dirty="0">
                <a:latin typeface="Calibri" panose="020F0502020204030204" pitchFamily="34" charset="0"/>
                <a:ea typeface="Calibri" panose="020F0502020204030204" pitchFamily="34" charset="0"/>
                <a:cs typeface="Times New Roman" panose="02020603050405020304" pitchFamily="18" charset="0"/>
              </a:rPr>
              <a:t>1. 	Porte d’entrée : « Dieu prend soin de moi, comment être évangélisé »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Insistance  1.1 : Nous faire proches  - </a:t>
            </a:r>
            <a:r>
              <a:rPr lang="fr-FR" b="1" i="1" dirty="0">
                <a:solidFill>
                  <a:srgbClr val="0E33E3"/>
                </a:solidFill>
                <a:latin typeface="Calibri" panose="020F0502020204030204" pitchFamily="34" charset="0"/>
                <a:ea typeface="Calibri" panose="020F0502020204030204" pitchFamily="34" charset="0"/>
                <a:cs typeface="Times New Roman" panose="02020603050405020304" pitchFamily="18" charset="0"/>
              </a:rPr>
              <a:t> 4 motions</a:t>
            </a:r>
            <a:endParaRPr lang="fr-FR" dirty="0">
              <a:solidFill>
                <a:srgbClr val="0E33E3"/>
              </a:solidFill>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Insistance  1.2 : Nous ancrer dans la réalité de la vie  - </a:t>
            </a:r>
            <a:r>
              <a:rPr lang="fr-FR" b="1" i="1" dirty="0">
                <a:solidFill>
                  <a:srgbClr val="0E33E3"/>
                </a:solidFill>
                <a:latin typeface="Calibri" panose="020F0502020204030204" pitchFamily="34" charset="0"/>
                <a:ea typeface="Calibri" panose="020F0502020204030204" pitchFamily="34" charset="0"/>
                <a:cs typeface="Times New Roman" panose="02020603050405020304" pitchFamily="18" charset="0"/>
              </a:rPr>
              <a:t> 4 motions</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Insistance  1.3 : Soigner la qualité évangélique de notre accueil	 - </a:t>
            </a:r>
            <a:r>
              <a:rPr lang="fr-FR" b="1" i="1" dirty="0">
                <a:solidFill>
                  <a:srgbClr val="0E33E3"/>
                </a:solidFill>
                <a:latin typeface="Calibri" panose="020F0502020204030204" pitchFamily="34" charset="0"/>
                <a:ea typeface="Calibri" panose="020F0502020204030204" pitchFamily="34" charset="0"/>
                <a:cs typeface="Times New Roman" panose="02020603050405020304" pitchFamily="18" charset="0"/>
              </a:rPr>
              <a:t> 4 motions</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Insistance  1.4 : Développer la fraternité grâce à des cellules d’Église - </a:t>
            </a:r>
            <a:r>
              <a:rPr lang="fr-FR" b="1" i="1" dirty="0">
                <a:solidFill>
                  <a:srgbClr val="0E33E3"/>
                </a:solidFill>
                <a:latin typeface="Calibri" panose="020F0502020204030204" pitchFamily="34" charset="0"/>
                <a:ea typeface="Calibri" panose="020F0502020204030204" pitchFamily="34" charset="0"/>
                <a:cs typeface="Times New Roman" panose="02020603050405020304" pitchFamily="18" charset="0"/>
              </a:rPr>
              <a:t> 4 motions</a:t>
            </a:r>
            <a:r>
              <a:rPr lang="fr-FR" b="1" i="1" dirty="0">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latin typeface="Calibri" panose="020F0502020204030204" pitchFamily="34" charset="0"/>
                <a:ea typeface="Calibri" panose="020F0502020204030204" pitchFamily="34" charset="0"/>
                <a:cs typeface="Times New Roman" panose="02020603050405020304" pitchFamily="18" charset="0"/>
              </a:rPr>
              <a:t>2.	Porte d’entrée : PRENDRE SOIN DES PETITS ET DES PAUVRES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Insistance  2.1 : Ouvrir des espaces de rencontres spécifiques - </a:t>
            </a:r>
            <a:r>
              <a:rPr lang="fr-FR" b="1" i="1" dirty="0">
                <a:solidFill>
                  <a:srgbClr val="0E33E3"/>
                </a:solidFill>
                <a:latin typeface="Calibri" panose="020F0502020204030204" pitchFamily="34" charset="0"/>
                <a:ea typeface="Calibri" panose="020F0502020204030204" pitchFamily="34" charset="0"/>
                <a:cs typeface="Times New Roman" panose="02020603050405020304" pitchFamily="18" charset="0"/>
              </a:rPr>
              <a:t> 5 motions</a:t>
            </a:r>
            <a:r>
              <a:rPr lang="fr-FR" b="1" i="1" dirty="0">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Insistance  2.2 : Prendre soin des personnes seules - </a:t>
            </a:r>
            <a:r>
              <a:rPr lang="fr-FR" b="1" i="1" dirty="0">
                <a:solidFill>
                  <a:srgbClr val="0E33E3"/>
                </a:solidFill>
                <a:latin typeface="Calibri" panose="020F0502020204030204" pitchFamily="34" charset="0"/>
                <a:ea typeface="Calibri" panose="020F0502020204030204" pitchFamily="34" charset="0"/>
                <a:cs typeface="Times New Roman" panose="02020603050405020304" pitchFamily="18" charset="0"/>
              </a:rPr>
              <a:t> 6 motions</a:t>
            </a:r>
            <a:r>
              <a:rPr lang="fr-FR" b="1" i="1" dirty="0">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Insistance  2.3 : Prendre soin des blessés de la vie - </a:t>
            </a:r>
            <a:r>
              <a:rPr lang="fr-FR" b="1" i="1" dirty="0">
                <a:solidFill>
                  <a:srgbClr val="0E33E3"/>
                </a:solidFill>
                <a:latin typeface="Calibri" panose="020F0502020204030204" pitchFamily="34" charset="0"/>
                <a:ea typeface="Calibri" panose="020F0502020204030204" pitchFamily="34" charset="0"/>
                <a:cs typeface="Times New Roman" panose="02020603050405020304" pitchFamily="18" charset="0"/>
              </a:rPr>
              <a:t> 5 motions</a:t>
            </a:r>
            <a:r>
              <a:rPr lang="fr-FR" b="1" i="1" dirty="0">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Insistance  2.4 : Responsabiliser les jeunes - </a:t>
            </a:r>
            <a:r>
              <a:rPr lang="fr-FR" b="1" i="1" dirty="0">
                <a:solidFill>
                  <a:srgbClr val="0E33E3"/>
                </a:solidFill>
                <a:latin typeface="Calibri" panose="020F0502020204030204" pitchFamily="34" charset="0"/>
                <a:ea typeface="Calibri" panose="020F0502020204030204" pitchFamily="34" charset="0"/>
                <a:cs typeface="Times New Roman" panose="02020603050405020304" pitchFamily="18" charset="0"/>
              </a:rPr>
              <a:t> 4 motions</a:t>
            </a:r>
            <a:r>
              <a:rPr lang="fr-FR" b="1" i="1" dirty="0">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421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enir de Pontigny - modélisation">
            <a:extLst>
              <a:ext uri="{FF2B5EF4-FFF2-40B4-BE49-F238E27FC236}">
                <a16:creationId xmlns="" xmlns:a16="http://schemas.microsoft.com/office/drawing/2014/main" id="{13F5AB9D-73AE-684D-B6BF-5A929C8B7DB7}"/>
              </a:ext>
            </a:extLst>
          </p:cNvPr>
          <p:cNvSpPr txBox="1"/>
          <p:nvPr/>
        </p:nvSpPr>
        <p:spPr>
          <a:xfrm>
            <a:off x="0" y="1692796"/>
            <a:ext cx="157077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r>
              <a:rPr lang="fr-FR" sz="2000" dirty="0">
                <a:solidFill>
                  <a:srgbClr val="0E33E3"/>
                </a:solidFill>
                <a:latin typeface="Comic Sans MS" panose="030F0902030302020204" pitchFamily="66" charset="0"/>
              </a:rPr>
              <a:t>Les ateliers</a:t>
            </a:r>
            <a:endParaRPr sz="2000" dirty="0">
              <a:solidFill>
                <a:srgbClr val="0E33E3"/>
              </a:solidFill>
              <a:latin typeface="Comic Sans MS" panose="030F0902030302020204" pitchFamily="66" charset="0"/>
            </a:endParaRPr>
          </a:p>
        </p:txBody>
      </p:sp>
      <p:pic>
        <p:nvPicPr>
          <p:cNvPr id="4" name="Image 3">
            <a:extLst>
              <a:ext uri="{FF2B5EF4-FFF2-40B4-BE49-F238E27FC236}">
                <a16:creationId xmlns="" xmlns:a16="http://schemas.microsoft.com/office/drawing/2014/main" id="{0D1C460C-2F8E-0442-9B22-57D3897FAFDC}"/>
              </a:ext>
            </a:extLst>
          </p:cNvPr>
          <p:cNvPicPr>
            <a:picLocks noChangeAspect="1"/>
          </p:cNvPicPr>
          <p:nvPr/>
        </p:nvPicPr>
        <p:blipFill>
          <a:blip r:embed="rId2"/>
          <a:stretch>
            <a:fillRect/>
          </a:stretch>
        </p:blipFill>
        <p:spPr>
          <a:xfrm>
            <a:off x="133953" y="132414"/>
            <a:ext cx="1009047" cy="1560382"/>
          </a:xfrm>
          <a:prstGeom prst="rect">
            <a:avLst/>
          </a:prstGeom>
        </p:spPr>
      </p:pic>
      <p:pic>
        <p:nvPicPr>
          <p:cNvPr id="5" name="Image 4">
            <a:extLst>
              <a:ext uri="{FF2B5EF4-FFF2-40B4-BE49-F238E27FC236}">
                <a16:creationId xmlns="" xmlns:a16="http://schemas.microsoft.com/office/drawing/2014/main" id="{740DEB7C-CFA5-9D4B-B065-EDBD675B3CD6}"/>
              </a:ext>
            </a:extLst>
          </p:cNvPr>
          <p:cNvPicPr>
            <a:picLocks noChangeAspect="1"/>
          </p:cNvPicPr>
          <p:nvPr/>
        </p:nvPicPr>
        <p:blipFill>
          <a:blip r:embed="rId3"/>
          <a:stretch>
            <a:fillRect/>
          </a:stretch>
        </p:blipFill>
        <p:spPr>
          <a:xfrm>
            <a:off x="10832122" y="285080"/>
            <a:ext cx="1097573" cy="1407998"/>
          </a:xfrm>
          <a:prstGeom prst="rect">
            <a:avLst/>
          </a:prstGeom>
        </p:spPr>
      </p:pic>
      <p:sp>
        <p:nvSpPr>
          <p:cNvPr id="2" name="ZoneTexte 1">
            <a:extLst>
              <a:ext uri="{FF2B5EF4-FFF2-40B4-BE49-F238E27FC236}">
                <a16:creationId xmlns="" xmlns:a16="http://schemas.microsoft.com/office/drawing/2014/main" id="{F4C0E5B0-1A0C-DE45-8724-E7ECA672678A}"/>
              </a:ext>
            </a:extLst>
          </p:cNvPr>
          <p:cNvSpPr txBox="1"/>
          <p:nvPr/>
        </p:nvSpPr>
        <p:spPr>
          <a:xfrm>
            <a:off x="998175" y="2185258"/>
            <a:ext cx="10931520" cy="3958584"/>
          </a:xfrm>
          <a:prstGeom prst="rect">
            <a:avLst/>
          </a:prstGeom>
          <a:noFill/>
        </p:spPr>
        <p:txBody>
          <a:bodyPr wrap="square" rtlCol="0">
            <a:spAutoFit/>
          </a:bodyPr>
          <a:lstStyle/>
          <a:p>
            <a:pPr>
              <a:lnSpc>
                <a:spcPct val="107000"/>
              </a:lnSpc>
              <a:spcAft>
                <a:spcPts val="800"/>
              </a:spcAft>
            </a:pPr>
            <a:r>
              <a:rPr lang="fr-FR" sz="2400" b="1" dirty="0">
                <a:latin typeface="Calibri" panose="020F0502020204030204" pitchFamily="34" charset="0"/>
                <a:cs typeface="Times New Roman" panose="02020603050405020304" pitchFamily="18" charset="0"/>
              </a:rPr>
              <a:t>3.	Porte d’entrée : « Prendre soin de la maison commune »	</a:t>
            </a:r>
          </a:p>
          <a:p>
            <a:pPr>
              <a:lnSpc>
                <a:spcPct val="107000"/>
              </a:lnSpc>
              <a:spcAft>
                <a:spcPts val="800"/>
              </a:spcAft>
            </a:pPr>
            <a:r>
              <a:rPr lang="fr-FR" b="1" i="1" dirty="0">
                <a:latin typeface="Calibri" panose="020F0502020204030204" pitchFamily="34" charset="0"/>
                <a:cs typeface="Times New Roman" panose="02020603050405020304" pitchFamily="18" charset="0"/>
              </a:rPr>
              <a:t>Insistance  3.1 : Redécouvrir la beauté de la création et louer Dieu</a:t>
            </a:r>
            <a:r>
              <a:rPr lang="fr-FR" b="1" i="1" dirty="0">
                <a:latin typeface="Calibri" panose="020F0502020204030204" pitchFamily="34" charset="0"/>
                <a:ea typeface="Calibri" panose="020F0502020204030204" pitchFamily="34" charset="0"/>
                <a:cs typeface="Times New Roman" panose="02020603050405020304" pitchFamily="18" charset="0"/>
              </a:rPr>
              <a:t>   - </a:t>
            </a:r>
            <a:r>
              <a:rPr lang="fr-FR" b="1" i="1" dirty="0">
                <a:solidFill>
                  <a:srgbClr val="0E33E3"/>
                </a:solidFill>
                <a:latin typeface="Calibri" panose="020F0502020204030204" pitchFamily="34" charset="0"/>
                <a:ea typeface="Calibri" panose="020F0502020204030204" pitchFamily="34" charset="0"/>
                <a:cs typeface="Times New Roman" panose="02020603050405020304" pitchFamily="18" charset="0"/>
              </a:rPr>
              <a:t> 4 motions</a:t>
            </a:r>
            <a:r>
              <a:rPr lang="fr-FR" b="1" i="1" dirty="0">
                <a:latin typeface="Calibri" panose="020F0502020204030204" pitchFamily="34" charset="0"/>
                <a:cs typeface="Times New Roman" panose="02020603050405020304" pitchFamily="18" charset="0"/>
              </a:rPr>
              <a:t>	</a:t>
            </a:r>
          </a:p>
          <a:p>
            <a:pPr>
              <a:lnSpc>
                <a:spcPct val="107000"/>
              </a:lnSpc>
              <a:spcAft>
                <a:spcPts val="800"/>
              </a:spcAft>
            </a:pPr>
            <a:r>
              <a:rPr lang="fr-FR" b="1" i="1" dirty="0">
                <a:latin typeface="Calibri" panose="020F0502020204030204" pitchFamily="34" charset="0"/>
                <a:cs typeface="Times New Roman" panose="02020603050405020304" pitchFamily="18" charset="0"/>
              </a:rPr>
              <a:t>Insistance  3.2 : Se former pour devenir témoins	</a:t>
            </a:r>
            <a:r>
              <a:rPr lang="fr-FR" b="1" i="1" dirty="0">
                <a:latin typeface="Calibri" panose="020F0502020204030204" pitchFamily="34" charset="0"/>
                <a:ea typeface="Calibri" panose="020F0502020204030204" pitchFamily="34" charset="0"/>
                <a:cs typeface="Times New Roman" panose="02020603050405020304" pitchFamily="18" charset="0"/>
              </a:rPr>
              <a:t> - </a:t>
            </a:r>
            <a:r>
              <a:rPr lang="fr-FR" b="1" i="1" dirty="0">
                <a:solidFill>
                  <a:srgbClr val="0E33E3"/>
                </a:solidFill>
                <a:latin typeface="Calibri" panose="020F0502020204030204" pitchFamily="34" charset="0"/>
                <a:ea typeface="Calibri" panose="020F0502020204030204" pitchFamily="34" charset="0"/>
                <a:cs typeface="Times New Roman" panose="02020603050405020304" pitchFamily="18" charset="0"/>
              </a:rPr>
              <a:t> 3 motions</a:t>
            </a:r>
            <a:endParaRPr lang="fr-FR" b="1" i="1" dirty="0">
              <a:latin typeface="Calibri" panose="020F0502020204030204" pitchFamily="34" charset="0"/>
              <a:cs typeface="Times New Roman" panose="02020603050405020304" pitchFamily="18" charset="0"/>
            </a:endParaRPr>
          </a:p>
          <a:p>
            <a:pPr>
              <a:lnSpc>
                <a:spcPct val="107000"/>
              </a:lnSpc>
            </a:pPr>
            <a:r>
              <a:rPr lang="fr-FR" b="1" i="1" dirty="0">
                <a:latin typeface="Calibri" panose="020F0502020204030204" pitchFamily="34" charset="0"/>
                <a:cs typeface="Times New Roman" panose="02020603050405020304" pitchFamily="18" charset="0"/>
              </a:rPr>
              <a:t>Insistance  3.3 : Agir concrètement pour une Eglise verte et travailler avec nos frères dans la Cité  </a:t>
            </a:r>
            <a:r>
              <a:rPr lang="fr-FR" b="1" i="1" dirty="0">
                <a:solidFill>
                  <a:srgbClr val="0E33E3"/>
                </a:solidFill>
                <a:latin typeface="Calibri" panose="020F0502020204030204" pitchFamily="34" charset="0"/>
                <a:cs typeface="Times New Roman" panose="02020603050405020304" pitchFamily="18" charset="0"/>
              </a:rPr>
              <a:t>-  4 motions</a:t>
            </a:r>
          </a:p>
          <a:p>
            <a:pPr>
              <a:lnSpc>
                <a:spcPct val="107000"/>
              </a:lnSpc>
            </a:pPr>
            <a:endParaRPr lang="fr-FR" b="1" i="1" dirty="0">
              <a:solidFill>
                <a:srgbClr val="0E33E3"/>
              </a:solidFill>
              <a:latin typeface="Calibri" panose="020F0502020204030204" pitchFamily="34" charset="0"/>
              <a:cs typeface="Times New Roman" panose="02020603050405020304" pitchFamily="18" charset="0"/>
            </a:endParaRPr>
          </a:p>
          <a:p>
            <a:pPr>
              <a:lnSpc>
                <a:spcPct val="107000"/>
              </a:lnSpc>
              <a:spcAft>
                <a:spcPts val="800"/>
              </a:spcAft>
            </a:pPr>
            <a:r>
              <a:rPr lang="fr-FR" sz="2400" b="1" dirty="0">
                <a:latin typeface="Calibri" panose="020F0502020204030204" pitchFamily="34" charset="0"/>
                <a:cs typeface="Times New Roman" panose="02020603050405020304" pitchFamily="18" charset="0"/>
              </a:rPr>
              <a:t>4.	Porte d’entrée : « Prendre soin des communautés chrétiennes »</a:t>
            </a:r>
          </a:p>
          <a:p>
            <a:pPr>
              <a:lnSpc>
                <a:spcPct val="107000"/>
              </a:lnSpc>
              <a:spcAft>
                <a:spcPts val="800"/>
              </a:spcAft>
            </a:pPr>
            <a:r>
              <a:rPr lang="fr-FR" b="1" i="1" dirty="0">
                <a:latin typeface="Calibri" panose="020F0502020204030204" pitchFamily="34" charset="0"/>
                <a:cs typeface="Times New Roman" panose="02020603050405020304" pitchFamily="18" charset="0"/>
              </a:rPr>
              <a:t>Insistance  4.1 : Soigner la liturgie et la prière </a:t>
            </a:r>
            <a:r>
              <a:rPr lang="fr-FR" b="1" i="1" dirty="0">
                <a:latin typeface="Calibri" panose="020F0502020204030204" pitchFamily="34" charset="0"/>
                <a:ea typeface="Calibri" panose="020F0502020204030204" pitchFamily="34" charset="0"/>
                <a:cs typeface="Times New Roman" panose="02020603050405020304" pitchFamily="18" charset="0"/>
              </a:rPr>
              <a:t> - </a:t>
            </a:r>
            <a:r>
              <a:rPr lang="fr-FR" b="1" i="1" dirty="0">
                <a:solidFill>
                  <a:srgbClr val="0E33E3"/>
                </a:solidFill>
                <a:latin typeface="Calibri" panose="020F0502020204030204" pitchFamily="34" charset="0"/>
                <a:ea typeface="Calibri" panose="020F0502020204030204" pitchFamily="34" charset="0"/>
                <a:cs typeface="Times New Roman" panose="02020603050405020304" pitchFamily="18" charset="0"/>
              </a:rPr>
              <a:t> 5 motions</a:t>
            </a:r>
            <a:endParaRPr lang="fr-FR" b="1" i="1" dirty="0">
              <a:latin typeface="Calibri" panose="020F0502020204030204" pitchFamily="34" charset="0"/>
              <a:cs typeface="Times New Roman" panose="02020603050405020304" pitchFamily="18" charset="0"/>
            </a:endParaRPr>
          </a:p>
          <a:p>
            <a:pPr>
              <a:lnSpc>
                <a:spcPct val="107000"/>
              </a:lnSpc>
              <a:spcAft>
                <a:spcPts val="800"/>
              </a:spcAft>
            </a:pPr>
            <a:r>
              <a:rPr lang="fr-FR" b="1" i="1" dirty="0">
                <a:latin typeface="Calibri" panose="020F0502020204030204" pitchFamily="34" charset="0"/>
                <a:cs typeface="Times New Roman" panose="02020603050405020304" pitchFamily="18" charset="0"/>
              </a:rPr>
              <a:t>Insistance  4.2 : Coopérer à la transmission de la foi  </a:t>
            </a:r>
            <a:r>
              <a:rPr lang="fr-FR" b="1" i="1" dirty="0">
                <a:latin typeface="Calibri" panose="020F0502020204030204" pitchFamily="34" charset="0"/>
                <a:ea typeface="Calibri" panose="020F0502020204030204" pitchFamily="34" charset="0"/>
                <a:cs typeface="Times New Roman" panose="02020603050405020304" pitchFamily="18" charset="0"/>
              </a:rPr>
              <a:t> - </a:t>
            </a:r>
            <a:r>
              <a:rPr lang="fr-FR" b="1" i="1" dirty="0">
                <a:solidFill>
                  <a:srgbClr val="0E33E3"/>
                </a:solidFill>
                <a:latin typeface="Calibri" panose="020F0502020204030204" pitchFamily="34" charset="0"/>
                <a:ea typeface="Calibri" panose="020F0502020204030204" pitchFamily="34" charset="0"/>
                <a:cs typeface="Times New Roman" panose="02020603050405020304" pitchFamily="18" charset="0"/>
              </a:rPr>
              <a:t> 6 motions</a:t>
            </a:r>
            <a:endParaRPr lang="fr-FR" b="1" i="1" dirty="0">
              <a:latin typeface="Calibri" panose="020F0502020204030204" pitchFamily="34" charset="0"/>
              <a:cs typeface="Times New Roman" panose="02020603050405020304" pitchFamily="18" charset="0"/>
            </a:endParaRPr>
          </a:p>
          <a:p>
            <a:pPr>
              <a:lnSpc>
                <a:spcPct val="107000"/>
              </a:lnSpc>
              <a:spcAft>
                <a:spcPts val="800"/>
              </a:spcAft>
            </a:pPr>
            <a:r>
              <a:rPr lang="fr-FR" b="1" i="1" dirty="0">
                <a:latin typeface="Calibri" panose="020F0502020204030204" pitchFamily="34" charset="0"/>
                <a:cs typeface="Times New Roman" panose="02020603050405020304" pitchFamily="18" charset="0"/>
              </a:rPr>
              <a:t>Insistance  4.3 : Faire de l’Eglise une maison sûre  </a:t>
            </a:r>
            <a:r>
              <a:rPr lang="fr-FR" b="1" i="1" dirty="0">
                <a:latin typeface="Calibri" panose="020F0502020204030204" pitchFamily="34" charset="0"/>
                <a:ea typeface="Calibri" panose="020F0502020204030204" pitchFamily="34" charset="0"/>
                <a:cs typeface="Times New Roman" panose="02020603050405020304" pitchFamily="18" charset="0"/>
              </a:rPr>
              <a:t> - </a:t>
            </a:r>
            <a:r>
              <a:rPr lang="fr-FR" b="1" i="1" dirty="0">
                <a:solidFill>
                  <a:srgbClr val="0E33E3"/>
                </a:solidFill>
                <a:latin typeface="Calibri" panose="020F0502020204030204" pitchFamily="34" charset="0"/>
                <a:ea typeface="Calibri" panose="020F0502020204030204" pitchFamily="34" charset="0"/>
                <a:cs typeface="Times New Roman" panose="02020603050405020304" pitchFamily="18" charset="0"/>
              </a:rPr>
              <a:t> 4 motions</a:t>
            </a:r>
            <a:r>
              <a:rPr lang="fr-FR" b="1" i="1" dirty="0">
                <a:latin typeface="Calibri" panose="020F0502020204030204" pitchFamily="34" charset="0"/>
                <a:cs typeface="Times New Roman" panose="02020603050405020304" pitchFamily="18" charset="0"/>
              </a:rPr>
              <a:t> </a:t>
            </a:r>
          </a:p>
          <a:p>
            <a:pPr>
              <a:lnSpc>
                <a:spcPct val="107000"/>
              </a:lnSpc>
              <a:spcAft>
                <a:spcPts val="800"/>
              </a:spcAft>
            </a:pPr>
            <a:r>
              <a:rPr lang="fr-FR" b="1" i="1" dirty="0">
                <a:latin typeface="Calibri" panose="020F0502020204030204" pitchFamily="34" charset="0"/>
                <a:cs typeface="Times New Roman" panose="02020603050405020304" pitchFamily="18" charset="0"/>
              </a:rPr>
              <a:t>Insistance  4.4 : Gouverner dans une Eglise fraternelle </a:t>
            </a:r>
            <a:r>
              <a:rPr lang="fr-FR" b="1" i="1" dirty="0">
                <a:latin typeface="Calibri" panose="020F0502020204030204" pitchFamily="34" charset="0"/>
                <a:ea typeface="Calibri" panose="020F0502020204030204" pitchFamily="34" charset="0"/>
                <a:cs typeface="Times New Roman" panose="02020603050405020304" pitchFamily="18" charset="0"/>
              </a:rPr>
              <a:t> - </a:t>
            </a:r>
            <a:r>
              <a:rPr lang="fr-FR" b="1" i="1" dirty="0">
                <a:solidFill>
                  <a:srgbClr val="0E33E3"/>
                </a:solidFill>
                <a:latin typeface="Calibri" panose="020F0502020204030204" pitchFamily="34" charset="0"/>
                <a:ea typeface="Calibri" panose="020F0502020204030204" pitchFamily="34" charset="0"/>
                <a:cs typeface="Times New Roman" panose="02020603050405020304" pitchFamily="18" charset="0"/>
              </a:rPr>
              <a:t> 4 motions</a:t>
            </a:r>
            <a:endParaRPr lang="fr-FR" b="1" i="1" dirty="0">
              <a:latin typeface="Calibri" panose="020F0502020204030204" pitchFamily="34" charset="0"/>
              <a:cs typeface="Times New Roman" panose="02020603050405020304" pitchFamily="18" charset="0"/>
            </a:endParaRPr>
          </a:p>
        </p:txBody>
      </p:sp>
      <p:sp>
        <p:nvSpPr>
          <p:cNvPr id="8" name="ZoneTexte 7">
            <a:extLst>
              <a:ext uri="{FF2B5EF4-FFF2-40B4-BE49-F238E27FC236}">
                <a16:creationId xmlns="" xmlns:a16="http://schemas.microsoft.com/office/drawing/2014/main" id="{4626960B-387C-D84A-ADF5-A73117947C46}"/>
              </a:ext>
            </a:extLst>
          </p:cNvPr>
          <p:cNvSpPr txBox="1"/>
          <p:nvPr/>
        </p:nvSpPr>
        <p:spPr>
          <a:xfrm>
            <a:off x="2666006" y="884313"/>
            <a:ext cx="6101861" cy="954107"/>
          </a:xfrm>
          <a:prstGeom prst="rect">
            <a:avLst/>
          </a:prstGeom>
          <a:noFill/>
          <a:ln>
            <a:noFill/>
          </a:ln>
        </p:spPr>
        <p:txBody>
          <a:bodyPr wrap="square" rtlCol="0">
            <a:spAutoFit/>
          </a:bodyPr>
          <a:lstStyle/>
          <a:p>
            <a:pPr algn="ctr"/>
            <a:r>
              <a:rPr lang="fr-FR" sz="2800" b="1" dirty="0">
                <a:solidFill>
                  <a:srgbClr val="0E33E3"/>
                </a:solidFill>
              </a:rPr>
              <a:t>Le Cahier Synodal </a:t>
            </a:r>
            <a:r>
              <a:rPr lang="fr-FR" sz="2800" dirty="0"/>
              <a:t>: </a:t>
            </a:r>
            <a:r>
              <a:rPr lang="fr-FR" sz="2800" i="1" dirty="0">
                <a:solidFill>
                  <a:srgbClr val="0E33E3"/>
                </a:solidFill>
              </a:rPr>
              <a:t>15 insistances</a:t>
            </a:r>
          </a:p>
          <a:p>
            <a:pPr algn="ctr"/>
            <a:r>
              <a:rPr lang="fr-FR" sz="2800" i="1" dirty="0">
                <a:solidFill>
                  <a:srgbClr val="0E33E3"/>
                </a:solidFill>
              </a:rPr>
              <a:t>3 à 6 motions par instance</a:t>
            </a:r>
            <a:endParaRPr lang="fr-FR" i="1" dirty="0">
              <a:solidFill>
                <a:srgbClr val="0E33E3"/>
              </a:solidFill>
            </a:endParaRPr>
          </a:p>
        </p:txBody>
      </p:sp>
    </p:spTree>
    <p:extLst>
      <p:ext uri="{BB962C8B-B14F-4D97-AF65-F5344CB8AC3E}">
        <p14:creationId xmlns:p14="http://schemas.microsoft.com/office/powerpoint/2010/main" val="335481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 xmlns:a16="http://schemas.microsoft.com/office/drawing/2014/main" id="{1D6EC036-8D11-4CC9-95C1-8B6E3886CC98}"/>
              </a:ext>
            </a:extLst>
          </p:cNvPr>
          <p:cNvSpPr txBox="1"/>
          <p:nvPr/>
        </p:nvSpPr>
        <p:spPr>
          <a:xfrm>
            <a:off x="685800" y="2663190"/>
            <a:ext cx="6000750" cy="32265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indent="0" algn="l">
              <a:spcBef>
                <a:spcPts val="0"/>
              </a:spcBef>
              <a:spcAft>
                <a:spcPts val="1400"/>
              </a:spcAft>
            </a:pPr>
            <a:r>
              <a:rPr lang="fr-FR" sz="1600" b="1" kern="1400" cap="small" dirty="0">
                <a:ln>
                  <a:noFill/>
                </a:ln>
                <a:solidFill>
                  <a:srgbClr val="008000"/>
                </a:solidFill>
                <a:effectLst/>
                <a:latin typeface="Calibri" panose="020F0502020204030204" pitchFamily="34" charset="0"/>
              </a:rPr>
              <a:t>Constat (non modifiable)</a:t>
            </a:r>
            <a:r>
              <a:rPr lang="fr-FR" sz="1600" kern="1400" dirty="0">
                <a:ln>
                  <a:noFill/>
                </a:ln>
                <a:solidFill>
                  <a:srgbClr val="2F2675"/>
                </a:solidFill>
                <a:effectLst/>
                <a:latin typeface="Calibri" panose="020F0502020204030204" pitchFamily="34" charset="0"/>
              </a:rPr>
              <a:t/>
            </a:r>
            <a:br>
              <a:rPr lang="fr-FR" sz="1600" kern="1400" dirty="0">
                <a:ln>
                  <a:noFill/>
                </a:ln>
                <a:solidFill>
                  <a:srgbClr val="2F2675"/>
                </a:solidFill>
                <a:effectLst/>
                <a:latin typeface="Calibri" panose="020F0502020204030204" pitchFamily="34" charset="0"/>
              </a:rPr>
            </a:br>
            <a:r>
              <a:rPr lang="fr-FR" sz="1600" kern="1400" dirty="0">
                <a:ln>
                  <a:noFill/>
                </a:ln>
                <a:solidFill>
                  <a:schemeClr val="tx1"/>
                </a:solidFill>
                <a:effectLst/>
                <a:latin typeface="Calibri" panose="020F0502020204030204" pitchFamily="34" charset="0"/>
              </a:rPr>
              <a:t>Dieu, Créateur du Ciel et de la Terre, nous invite à prendre soin de la maison commune, à travers la Bible, le magistère de l’Église et l’exemple des saints. Pourtant, la prise de conscience des communautés chrétiennes face à l’urgence écologique n’est pas encore suffisante dans notre diocèse. </a:t>
            </a:r>
          </a:p>
          <a:p>
            <a:pPr marL="0" marR="0" indent="0" algn="l">
              <a:spcBef>
                <a:spcPts val="0"/>
              </a:spcBef>
              <a:spcAft>
                <a:spcPts val="1400"/>
              </a:spcAft>
            </a:pPr>
            <a:r>
              <a:rPr lang="fr-FR" sz="1600" b="1" kern="1400" cap="small" dirty="0">
                <a:ln>
                  <a:noFill/>
                </a:ln>
                <a:solidFill>
                  <a:srgbClr val="008000"/>
                </a:solidFill>
                <a:effectLst/>
                <a:latin typeface="Calibri" panose="020F0502020204030204" pitchFamily="34" charset="0"/>
              </a:rPr>
              <a:t>Conviction (non modifiable)</a:t>
            </a:r>
            <a:br>
              <a:rPr lang="fr-FR" sz="1600" b="1" kern="1400" cap="small" dirty="0">
                <a:ln>
                  <a:noFill/>
                </a:ln>
                <a:solidFill>
                  <a:srgbClr val="008000"/>
                </a:solidFill>
                <a:effectLst/>
                <a:latin typeface="Calibri" panose="020F0502020204030204" pitchFamily="34" charset="0"/>
              </a:rPr>
            </a:br>
            <a:r>
              <a:rPr lang="fr-FR" sz="1600" kern="1400" dirty="0">
                <a:ln>
                  <a:noFill/>
                </a:ln>
                <a:solidFill>
                  <a:schemeClr val="tx1"/>
                </a:solidFill>
                <a:effectLst/>
                <a:latin typeface="Calibri" panose="020F0502020204030204" pitchFamily="34" charset="0"/>
              </a:rPr>
              <a:t>Nous voulons porter un effort majeur pour former et sensibiliser nos communautés aux enjeux écologiques. Il s’agit de sortir d’une logique individuelle pour passer à une logique communautaire. L’encyclique </a:t>
            </a:r>
            <a:r>
              <a:rPr lang="fr-FR" sz="1600" kern="1400" dirty="0" err="1">
                <a:ln>
                  <a:noFill/>
                </a:ln>
                <a:solidFill>
                  <a:schemeClr val="tx1"/>
                </a:solidFill>
                <a:effectLst/>
                <a:latin typeface="Calibri" panose="020F0502020204030204" pitchFamily="34" charset="0"/>
              </a:rPr>
              <a:t>Laudato</a:t>
            </a:r>
            <a:r>
              <a:rPr lang="fr-FR" sz="1600" kern="1400" dirty="0">
                <a:ln>
                  <a:noFill/>
                </a:ln>
                <a:solidFill>
                  <a:schemeClr val="tx1"/>
                </a:solidFill>
                <a:effectLst/>
                <a:latin typeface="Calibri" panose="020F0502020204030204" pitchFamily="34" charset="0"/>
              </a:rPr>
              <a:t> Si et la démarche « Église verte » doivent être diffusées afin que notre Église diocésaine soit exemplaire et puisse témoigner</a:t>
            </a:r>
            <a:r>
              <a:rPr lang="fr-FR" sz="1600" kern="1400" dirty="0">
                <a:ln>
                  <a:noFill/>
                </a:ln>
                <a:solidFill>
                  <a:srgbClr val="2F2675"/>
                </a:solidFill>
                <a:effectLst/>
                <a:latin typeface="Calibri" panose="020F0502020204030204" pitchFamily="34" charset="0"/>
              </a:rPr>
              <a:t>.</a:t>
            </a:r>
          </a:p>
        </p:txBody>
      </p:sp>
      <p:sp>
        <p:nvSpPr>
          <p:cNvPr id="10" name="ZoneTexte 9">
            <a:extLst>
              <a:ext uri="{FF2B5EF4-FFF2-40B4-BE49-F238E27FC236}">
                <a16:creationId xmlns="" xmlns:a16="http://schemas.microsoft.com/office/drawing/2014/main" id="{B3F69C10-B208-4D6C-9653-E894CCFE3AF5}"/>
              </a:ext>
            </a:extLst>
          </p:cNvPr>
          <p:cNvSpPr txBox="1"/>
          <p:nvPr/>
        </p:nvSpPr>
        <p:spPr>
          <a:xfrm>
            <a:off x="1435382" y="1320974"/>
            <a:ext cx="4221480" cy="369332"/>
          </a:xfrm>
          <a:prstGeom prst="rect">
            <a:avLst/>
          </a:prstGeom>
          <a:noFill/>
        </p:spPr>
        <p:txBody>
          <a:bodyPr wrap="square" rtlCol="0">
            <a:spAutoFit/>
          </a:bodyPr>
          <a:lstStyle/>
          <a:p>
            <a:r>
              <a:rPr lang="fr-FR" b="1" kern="1400" cap="small" dirty="0">
                <a:solidFill>
                  <a:srgbClr val="365F91"/>
                </a:solidFill>
                <a:latin typeface="Calibri" panose="020F0502020204030204" pitchFamily="34" charset="0"/>
              </a:rPr>
              <a:t>3.2</a:t>
            </a:r>
            <a:r>
              <a:rPr lang="fr-FR" dirty="0">
                <a:solidFill>
                  <a:srgbClr val="365F91"/>
                </a:solidFill>
              </a:rPr>
              <a:t> </a:t>
            </a:r>
            <a:r>
              <a:rPr lang="fr-FR" b="1" kern="1400" cap="small" dirty="0">
                <a:solidFill>
                  <a:srgbClr val="365F91"/>
                </a:solidFill>
                <a:latin typeface="Calibri" panose="020F0502020204030204" pitchFamily="34" charset="0"/>
              </a:rPr>
              <a:t>Se former pour devenir témoin</a:t>
            </a:r>
          </a:p>
        </p:txBody>
      </p:sp>
      <p:sp>
        <p:nvSpPr>
          <p:cNvPr id="12" name="ZoneTexte 11">
            <a:extLst>
              <a:ext uri="{FF2B5EF4-FFF2-40B4-BE49-F238E27FC236}">
                <a16:creationId xmlns="" xmlns:a16="http://schemas.microsoft.com/office/drawing/2014/main" id="{E7746124-0EB4-4A74-A05B-8F70706E4903}"/>
              </a:ext>
            </a:extLst>
          </p:cNvPr>
          <p:cNvSpPr txBox="1"/>
          <p:nvPr/>
        </p:nvSpPr>
        <p:spPr>
          <a:xfrm>
            <a:off x="1661160" y="1774552"/>
            <a:ext cx="4221480" cy="400110"/>
          </a:xfrm>
          <a:prstGeom prst="rect">
            <a:avLst/>
          </a:prstGeom>
          <a:noFill/>
        </p:spPr>
        <p:txBody>
          <a:bodyPr wrap="square" rtlCol="0">
            <a:spAutoFit/>
          </a:bodyPr>
          <a:lstStyle/>
          <a:p>
            <a:r>
              <a:rPr lang="fr-FR" sz="2000" b="1" kern="1400" cap="small" dirty="0">
                <a:solidFill>
                  <a:srgbClr val="008000"/>
                </a:solidFill>
                <a:latin typeface="Calibri" panose="020F0502020204030204" pitchFamily="34" charset="0"/>
              </a:rPr>
              <a:t>Toutes</a:t>
            </a:r>
          </a:p>
        </p:txBody>
      </p:sp>
      <p:sp>
        <p:nvSpPr>
          <p:cNvPr id="3" name="ZoneTexte 2">
            <a:extLst>
              <a:ext uri="{FF2B5EF4-FFF2-40B4-BE49-F238E27FC236}">
                <a16:creationId xmlns="" xmlns:a16="http://schemas.microsoft.com/office/drawing/2014/main" id="{F0C86224-C6A8-D34B-90D2-7751E3973CE7}"/>
              </a:ext>
            </a:extLst>
          </p:cNvPr>
          <p:cNvSpPr txBox="1"/>
          <p:nvPr/>
        </p:nvSpPr>
        <p:spPr>
          <a:xfrm>
            <a:off x="1157468" y="451413"/>
            <a:ext cx="5428527" cy="369332"/>
          </a:xfrm>
          <a:prstGeom prst="rect">
            <a:avLst/>
          </a:prstGeom>
          <a:noFill/>
        </p:spPr>
        <p:txBody>
          <a:bodyPr wrap="square" rtlCol="0">
            <a:spAutoFit/>
          </a:bodyPr>
          <a:lstStyle/>
          <a:p>
            <a:r>
              <a:rPr lang="fr-FR" b="1" dirty="0">
                <a:solidFill>
                  <a:srgbClr val="0E33E3"/>
                </a:solidFill>
              </a:rPr>
              <a:t>Exemple de présentation d’une insistance</a:t>
            </a:r>
          </a:p>
        </p:txBody>
      </p:sp>
    </p:spTree>
    <p:extLst>
      <p:ext uri="{BB962C8B-B14F-4D97-AF65-F5344CB8AC3E}">
        <p14:creationId xmlns:p14="http://schemas.microsoft.com/office/powerpoint/2010/main" val="4153764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 xmlns:a16="http://schemas.microsoft.com/office/drawing/2014/main" id="{1D6EC036-8D11-4CC9-95C1-8B6E3886CC98}"/>
              </a:ext>
            </a:extLst>
          </p:cNvPr>
          <p:cNvSpPr txBox="1"/>
          <p:nvPr/>
        </p:nvSpPr>
        <p:spPr>
          <a:xfrm>
            <a:off x="685800" y="2022965"/>
            <a:ext cx="5326380" cy="36471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indent="0" algn="l">
              <a:lnSpc>
                <a:spcPct val="150000"/>
              </a:lnSpc>
              <a:spcBef>
                <a:spcPts val="0"/>
              </a:spcBef>
            </a:pPr>
            <a:r>
              <a:rPr lang="fr-FR" sz="1400" b="1" kern="1400" cap="small" dirty="0">
                <a:solidFill>
                  <a:srgbClr val="008000"/>
                </a:solidFill>
                <a:latin typeface="Calibri" panose="020F0502020204030204" pitchFamily="34" charset="0"/>
              </a:rPr>
              <a:t>Moti</a:t>
            </a:r>
            <a:r>
              <a:rPr lang="fr-FR" sz="1400" b="1" kern="1400" cap="small" dirty="0">
                <a:ln>
                  <a:noFill/>
                </a:ln>
                <a:solidFill>
                  <a:srgbClr val="008000"/>
                </a:solidFill>
                <a:effectLst/>
                <a:latin typeface="Calibri" panose="020F0502020204030204" pitchFamily="34" charset="0"/>
              </a:rPr>
              <a:t>on</a:t>
            </a:r>
            <a:endParaRPr lang="fr-FR" sz="1400" kern="1400" dirty="0">
              <a:ln>
                <a:noFill/>
              </a:ln>
              <a:solidFill>
                <a:srgbClr val="2F2675"/>
              </a:solidFill>
              <a:effectLst/>
              <a:latin typeface="Calibri" panose="020F0502020204030204" pitchFamily="34" charset="0"/>
            </a:endParaRPr>
          </a:p>
          <a:p>
            <a:pPr marL="0" marR="0" indent="0" algn="l">
              <a:lnSpc>
                <a:spcPct val="150000"/>
              </a:lnSpc>
              <a:spcBef>
                <a:spcPts val="0"/>
              </a:spcBef>
              <a:spcAft>
                <a:spcPts val="0"/>
              </a:spcAft>
            </a:pPr>
            <a:r>
              <a:rPr lang="fr-FR" sz="1400" kern="1400" dirty="0">
                <a:ln>
                  <a:noFill/>
                </a:ln>
                <a:solidFill>
                  <a:srgbClr val="2F2675"/>
                </a:solidFill>
                <a:effectLst/>
                <a:latin typeface="Calibri" panose="020F0502020204030204" pitchFamily="34" charset="0"/>
              </a:rPr>
              <a:t>Nous voulons développer des actions de formation à tous les niveaux (diocèse, secteur, paroisse) pour diffuser les enseignements de l’Église sur les enjeux environnementaux (</a:t>
            </a:r>
            <a:r>
              <a:rPr lang="fr-FR" sz="1400" kern="1400" dirty="0" err="1">
                <a:ln>
                  <a:noFill/>
                </a:ln>
                <a:solidFill>
                  <a:srgbClr val="2F2675"/>
                </a:solidFill>
                <a:effectLst/>
                <a:latin typeface="Calibri" panose="020F0502020204030204" pitchFamily="34" charset="0"/>
              </a:rPr>
              <a:t>Laudato</a:t>
            </a:r>
            <a:r>
              <a:rPr lang="fr-FR" sz="1400" kern="1400" dirty="0">
                <a:ln>
                  <a:noFill/>
                </a:ln>
                <a:solidFill>
                  <a:srgbClr val="2F2675"/>
                </a:solidFill>
                <a:effectLst/>
                <a:latin typeface="Calibri" panose="020F0502020204030204" pitchFamily="34" charset="0"/>
              </a:rPr>
              <a:t> Si) et partager les bonnes pratiques avec chaque membre de nos communautés. La démarche “Église verte” mérite d’être mieux connue pour que chacun s’en empare et agisse. Les outils de communication des paroisses et du diocèse consacreront du temps et de l’espace à ces enjeux en valorisant les actions concrètes, les témoignages personnels de conversion écologique. La formation de l’écologie intégrale vise surtout les plus jeunes à travers le catéchisme et l’enseignement catholique. </a:t>
            </a:r>
            <a:endParaRPr lang="fr-FR" sz="1800" kern="1400" dirty="0">
              <a:ln>
                <a:noFill/>
              </a:ln>
              <a:solidFill>
                <a:srgbClr val="000000"/>
              </a:solidFill>
              <a:effectLst/>
              <a:latin typeface="Calibri" panose="020F0502020204030204" pitchFamily="34" charset="0"/>
            </a:endParaRPr>
          </a:p>
        </p:txBody>
      </p:sp>
      <p:sp>
        <p:nvSpPr>
          <p:cNvPr id="10" name="ZoneTexte 9">
            <a:extLst>
              <a:ext uri="{FF2B5EF4-FFF2-40B4-BE49-F238E27FC236}">
                <a16:creationId xmlns="" xmlns:a16="http://schemas.microsoft.com/office/drawing/2014/main" id="{B3F69C10-B208-4D6C-9653-E894CCFE3AF5}"/>
              </a:ext>
            </a:extLst>
          </p:cNvPr>
          <p:cNvSpPr txBox="1"/>
          <p:nvPr/>
        </p:nvSpPr>
        <p:spPr>
          <a:xfrm>
            <a:off x="868223" y="817957"/>
            <a:ext cx="4221480" cy="307777"/>
          </a:xfrm>
          <a:prstGeom prst="rect">
            <a:avLst/>
          </a:prstGeom>
          <a:noFill/>
        </p:spPr>
        <p:txBody>
          <a:bodyPr wrap="square" rtlCol="0">
            <a:spAutoFit/>
          </a:bodyPr>
          <a:lstStyle/>
          <a:p>
            <a:r>
              <a:rPr lang="fr-FR" sz="1400" b="1" kern="1400" cap="small" dirty="0">
                <a:solidFill>
                  <a:srgbClr val="365F91"/>
                </a:solidFill>
                <a:latin typeface="Calibri" panose="020F0502020204030204" pitchFamily="34" charset="0"/>
              </a:rPr>
              <a:t>3.2 Se former pour devenir témoin</a:t>
            </a:r>
          </a:p>
        </p:txBody>
      </p:sp>
      <p:sp>
        <p:nvSpPr>
          <p:cNvPr id="12" name="ZoneTexte 11">
            <a:extLst>
              <a:ext uri="{FF2B5EF4-FFF2-40B4-BE49-F238E27FC236}">
                <a16:creationId xmlns="" xmlns:a16="http://schemas.microsoft.com/office/drawing/2014/main" id="{E7746124-0EB4-4A74-A05B-8F70706E4903}"/>
              </a:ext>
            </a:extLst>
          </p:cNvPr>
          <p:cNvSpPr txBox="1"/>
          <p:nvPr/>
        </p:nvSpPr>
        <p:spPr>
          <a:xfrm>
            <a:off x="685800" y="1468876"/>
            <a:ext cx="4221480" cy="338554"/>
          </a:xfrm>
          <a:prstGeom prst="rect">
            <a:avLst/>
          </a:prstGeom>
          <a:noFill/>
        </p:spPr>
        <p:txBody>
          <a:bodyPr wrap="square" rtlCol="0">
            <a:spAutoFit/>
          </a:bodyPr>
          <a:lstStyle/>
          <a:p>
            <a:r>
              <a:rPr lang="fr-FR" sz="1600" b="1" kern="1400" cap="small" dirty="0">
                <a:solidFill>
                  <a:srgbClr val="008000"/>
                </a:solidFill>
                <a:latin typeface="Calibri" panose="020F0502020204030204" pitchFamily="34" charset="0"/>
              </a:rPr>
              <a:t>3.2.1 </a:t>
            </a:r>
            <a:r>
              <a:rPr lang="fr-FR" sz="1600" kern="1400" cap="small" dirty="0">
                <a:solidFill>
                  <a:srgbClr val="008000"/>
                </a:solidFill>
                <a:latin typeface="Calibri" panose="020F0502020204030204" pitchFamily="34" charset="0"/>
              </a:rPr>
              <a:t>D</a:t>
            </a:r>
            <a:r>
              <a:rPr lang="fr-FR" sz="1600" b="1" kern="1400" cap="small" dirty="0">
                <a:solidFill>
                  <a:srgbClr val="008000"/>
                </a:solidFill>
                <a:latin typeface="Calibri" panose="020F0502020204030204" pitchFamily="34" charset="0"/>
              </a:rPr>
              <a:t>éployer la formation Église Verte</a:t>
            </a:r>
          </a:p>
        </p:txBody>
      </p:sp>
      <p:sp>
        <p:nvSpPr>
          <p:cNvPr id="14" name="ZoneTexte 13">
            <a:extLst>
              <a:ext uri="{FF2B5EF4-FFF2-40B4-BE49-F238E27FC236}">
                <a16:creationId xmlns="" xmlns:a16="http://schemas.microsoft.com/office/drawing/2014/main" id="{85A918E5-ED40-40A0-8BE4-CC0CBB152241}"/>
              </a:ext>
            </a:extLst>
          </p:cNvPr>
          <p:cNvSpPr txBox="1"/>
          <p:nvPr/>
        </p:nvSpPr>
        <p:spPr>
          <a:xfrm>
            <a:off x="6290312" y="1468876"/>
            <a:ext cx="532638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indent="0" algn="l">
              <a:spcBef>
                <a:spcPts val="0"/>
              </a:spcBef>
            </a:pPr>
            <a:r>
              <a:rPr lang="fr-FR" sz="1400" b="1" kern="1400" cap="small" dirty="0">
                <a:solidFill>
                  <a:srgbClr val="008000"/>
                </a:solidFill>
                <a:latin typeface="Calibri" panose="020F0502020204030204" pitchFamily="34" charset="0"/>
              </a:rPr>
              <a:t>Moti</a:t>
            </a:r>
            <a:r>
              <a:rPr lang="fr-FR" sz="1400" b="1" kern="1400" cap="small" dirty="0">
                <a:ln>
                  <a:noFill/>
                </a:ln>
                <a:solidFill>
                  <a:srgbClr val="008000"/>
                </a:solidFill>
                <a:effectLst/>
                <a:latin typeface="Calibri" panose="020F0502020204030204" pitchFamily="34" charset="0"/>
              </a:rPr>
              <a:t>on modifiée si besoin</a:t>
            </a:r>
            <a:endParaRPr lang="fr-FR" sz="1400" kern="1400" dirty="0">
              <a:ln>
                <a:noFill/>
              </a:ln>
              <a:solidFill>
                <a:srgbClr val="2F2675"/>
              </a:solidFill>
              <a:effectLst/>
              <a:latin typeface="Calibri" panose="020F0502020204030204" pitchFamily="34" charset="0"/>
            </a:endParaRPr>
          </a:p>
          <a:p>
            <a:pPr marL="0" marR="0" indent="0" algn="l">
              <a:spcBef>
                <a:spcPts val="0"/>
              </a:spcBef>
              <a:spcAft>
                <a:spcPts val="0"/>
              </a:spcAft>
            </a:pPr>
            <a:r>
              <a:rPr lang="fr-FR" sz="1400" kern="1400" dirty="0">
                <a:solidFill>
                  <a:srgbClr val="2F2675"/>
                </a:solidFill>
                <a:latin typeface="Calibri" panose="020F0502020204030204" pitchFamily="34" charset="0"/>
              </a:rPr>
              <a:t>…</a:t>
            </a:r>
            <a:endParaRPr lang="fr-FR" sz="1800" kern="1400" dirty="0">
              <a:ln>
                <a:noFill/>
              </a:ln>
              <a:solidFill>
                <a:srgbClr val="000000"/>
              </a:solidFill>
              <a:effectLst/>
              <a:latin typeface="Calibri" panose="020F0502020204030204" pitchFamily="34" charset="0"/>
            </a:endParaRPr>
          </a:p>
        </p:txBody>
      </p:sp>
      <p:sp>
        <p:nvSpPr>
          <p:cNvPr id="3" name="Ellipse 2">
            <a:extLst>
              <a:ext uri="{FF2B5EF4-FFF2-40B4-BE49-F238E27FC236}">
                <a16:creationId xmlns="" xmlns:a16="http://schemas.microsoft.com/office/drawing/2014/main" id="{856C328B-21F9-4884-ADD7-D70827E9BD57}"/>
              </a:ext>
            </a:extLst>
          </p:cNvPr>
          <p:cNvSpPr/>
          <p:nvPr/>
        </p:nvSpPr>
        <p:spPr>
          <a:xfrm>
            <a:off x="10304014" y="5733747"/>
            <a:ext cx="1559858" cy="5378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 xmlns:a16="http://schemas.microsoft.com/office/drawing/2014/main" id="{526E874D-B687-4993-9D1B-054320F2CB5B}"/>
              </a:ext>
            </a:extLst>
          </p:cNvPr>
          <p:cNvSpPr txBox="1"/>
          <p:nvPr/>
        </p:nvSpPr>
        <p:spPr>
          <a:xfrm>
            <a:off x="8633688" y="5890979"/>
            <a:ext cx="1025876" cy="369332"/>
          </a:xfrm>
          <a:prstGeom prst="rect">
            <a:avLst/>
          </a:prstGeom>
          <a:noFill/>
          <a:ln>
            <a:solidFill>
              <a:schemeClr val="accent1"/>
            </a:solidFill>
          </a:ln>
        </p:spPr>
        <p:txBody>
          <a:bodyPr wrap="square" rtlCol="0">
            <a:spAutoFit/>
          </a:bodyPr>
          <a:lstStyle/>
          <a:p>
            <a:r>
              <a:rPr lang="fr-FR" b="1" dirty="0">
                <a:solidFill>
                  <a:srgbClr val="C00000"/>
                </a:solidFill>
              </a:rPr>
              <a:t>P n° </a:t>
            </a:r>
            <a:r>
              <a:rPr lang="fr-FR" dirty="0">
                <a:solidFill>
                  <a:srgbClr val="C00000"/>
                </a:solidFill>
              </a:rPr>
              <a:t>…..</a:t>
            </a:r>
          </a:p>
        </p:txBody>
      </p:sp>
      <p:sp>
        <p:nvSpPr>
          <p:cNvPr id="8" name="ZoneTexte 7">
            <a:extLst>
              <a:ext uri="{FF2B5EF4-FFF2-40B4-BE49-F238E27FC236}">
                <a16:creationId xmlns="" xmlns:a16="http://schemas.microsoft.com/office/drawing/2014/main" id="{C14377F9-D932-9241-9141-8935AD1857FA}"/>
              </a:ext>
            </a:extLst>
          </p:cNvPr>
          <p:cNvSpPr txBox="1"/>
          <p:nvPr/>
        </p:nvSpPr>
        <p:spPr>
          <a:xfrm>
            <a:off x="636993" y="189649"/>
            <a:ext cx="5428527" cy="369332"/>
          </a:xfrm>
          <a:prstGeom prst="rect">
            <a:avLst/>
          </a:prstGeom>
          <a:noFill/>
        </p:spPr>
        <p:txBody>
          <a:bodyPr wrap="square" rtlCol="0">
            <a:spAutoFit/>
          </a:bodyPr>
          <a:lstStyle/>
          <a:p>
            <a:r>
              <a:rPr lang="fr-FR" b="1" dirty="0">
                <a:solidFill>
                  <a:srgbClr val="0E33E3"/>
                </a:solidFill>
              </a:rPr>
              <a:t>Exemple de présentation d’une motion</a:t>
            </a:r>
          </a:p>
        </p:txBody>
      </p:sp>
      <p:sp>
        <p:nvSpPr>
          <p:cNvPr id="11" name="Espace réservé du contenu 3">
            <a:extLst>
              <a:ext uri="{FF2B5EF4-FFF2-40B4-BE49-F238E27FC236}">
                <a16:creationId xmlns="" xmlns:a16="http://schemas.microsoft.com/office/drawing/2014/main" id="{3D57FB33-1247-4F90-A5D4-6CA248392F1E}"/>
              </a:ext>
            </a:extLst>
          </p:cNvPr>
          <p:cNvSpPr txBox="1">
            <a:spLocks/>
          </p:cNvSpPr>
          <p:nvPr/>
        </p:nvSpPr>
        <p:spPr>
          <a:xfrm>
            <a:off x="6555826" y="4930159"/>
            <a:ext cx="5181600" cy="64316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cap="none"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b="1" cap="small" dirty="0">
                <a:solidFill>
                  <a:srgbClr val="365F91"/>
                </a:solidFill>
                <a:latin typeface="Calibri" panose="020F0502020204030204" pitchFamily="34" charset="0"/>
                <a:ea typeface="Calibri" panose="020F0502020204030204" pitchFamily="34" charset="0"/>
                <a:cs typeface="Times New Roman" panose="02020603050405020304" pitchFamily="18" charset="0"/>
              </a:rPr>
              <a:t>Qualification : </a:t>
            </a:r>
            <a:r>
              <a:rPr lang="fr-FR" sz="1200" b="1" cap="small" baseline="0" dirty="0">
                <a:solidFill>
                  <a:srgbClr val="365F91"/>
                </a:solidFill>
                <a:latin typeface="Calibri" panose="020F0502020204030204" pitchFamily="34" charset="0"/>
                <a:ea typeface="Calibri" panose="020F0502020204030204" pitchFamily="34" charset="0"/>
                <a:cs typeface="Times New Roman" panose="02020603050405020304" pitchFamily="18" charset="0"/>
              </a:rPr>
              <a:t>(entourez votre choix)</a:t>
            </a:r>
          </a:p>
          <a:p>
            <a:r>
              <a:rPr lang="fr-FR" sz="1800" b="1" cap="small" dirty="0">
                <a:solidFill>
                  <a:srgbClr val="365F91"/>
                </a:solidFill>
                <a:latin typeface="Calibri" panose="020F0502020204030204" pitchFamily="34" charset="0"/>
                <a:ea typeface="Calibri" panose="020F0502020204030204" pitchFamily="34" charset="0"/>
                <a:cs typeface="Times New Roman" panose="02020603050405020304" pitchFamily="18" charset="0"/>
              </a:rPr>
              <a:t>     Décision                Invitation              Chantier</a:t>
            </a:r>
          </a:p>
        </p:txBody>
      </p:sp>
      <p:cxnSp>
        <p:nvCxnSpPr>
          <p:cNvPr id="13" name="Connecteur droit 12">
            <a:extLst>
              <a:ext uri="{FF2B5EF4-FFF2-40B4-BE49-F238E27FC236}">
                <a16:creationId xmlns="" xmlns:a16="http://schemas.microsoft.com/office/drawing/2014/main" id="{B9BBB427-60D6-4D4D-9A65-0C481B40127D}"/>
              </a:ext>
            </a:extLst>
          </p:cNvPr>
          <p:cNvCxnSpPr>
            <a:cxnSpLocks/>
          </p:cNvCxnSpPr>
          <p:nvPr/>
        </p:nvCxnSpPr>
        <p:spPr>
          <a:xfrm>
            <a:off x="6555826" y="4795221"/>
            <a:ext cx="472177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541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 xmlns:a16="http://schemas.microsoft.com/office/drawing/2014/main" id="{B3F69C10-B208-4D6C-9653-E894CCFE3AF5}"/>
              </a:ext>
            </a:extLst>
          </p:cNvPr>
          <p:cNvSpPr txBox="1"/>
          <p:nvPr/>
        </p:nvSpPr>
        <p:spPr>
          <a:xfrm>
            <a:off x="868223" y="817957"/>
            <a:ext cx="4221480" cy="338554"/>
          </a:xfrm>
          <a:prstGeom prst="rect">
            <a:avLst/>
          </a:prstGeom>
          <a:noFill/>
        </p:spPr>
        <p:txBody>
          <a:bodyPr wrap="square" rtlCol="0">
            <a:spAutoFit/>
          </a:bodyPr>
          <a:lstStyle/>
          <a:p>
            <a:r>
              <a:rPr lang="fr-FR" sz="1600" b="1" kern="1400" cap="small" dirty="0">
                <a:solidFill>
                  <a:srgbClr val="365F91"/>
                </a:solidFill>
                <a:latin typeface="Calibri" panose="020F0502020204030204" pitchFamily="34" charset="0"/>
              </a:rPr>
              <a:t>3.2 Se former pour devenir témoin</a:t>
            </a:r>
          </a:p>
        </p:txBody>
      </p:sp>
      <p:sp>
        <p:nvSpPr>
          <p:cNvPr id="3" name="Ellipse 2">
            <a:extLst>
              <a:ext uri="{FF2B5EF4-FFF2-40B4-BE49-F238E27FC236}">
                <a16:creationId xmlns="" xmlns:a16="http://schemas.microsoft.com/office/drawing/2014/main" id="{856C328B-21F9-4884-ADD7-D70827E9BD57}"/>
              </a:ext>
            </a:extLst>
          </p:cNvPr>
          <p:cNvSpPr/>
          <p:nvPr/>
        </p:nvSpPr>
        <p:spPr>
          <a:xfrm>
            <a:off x="10335545" y="5698380"/>
            <a:ext cx="1559858" cy="5378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 xmlns:a16="http://schemas.microsoft.com/office/drawing/2014/main" id="{526E874D-B687-4993-9D1B-054320F2CB5B}"/>
              </a:ext>
            </a:extLst>
          </p:cNvPr>
          <p:cNvSpPr txBox="1"/>
          <p:nvPr/>
        </p:nvSpPr>
        <p:spPr>
          <a:xfrm>
            <a:off x="8452139" y="5753347"/>
            <a:ext cx="1025876" cy="369332"/>
          </a:xfrm>
          <a:prstGeom prst="rect">
            <a:avLst/>
          </a:prstGeom>
          <a:noFill/>
          <a:ln>
            <a:solidFill>
              <a:schemeClr val="accent1"/>
            </a:solidFill>
          </a:ln>
        </p:spPr>
        <p:txBody>
          <a:bodyPr wrap="square" rtlCol="0">
            <a:spAutoFit/>
          </a:bodyPr>
          <a:lstStyle/>
          <a:p>
            <a:r>
              <a:rPr lang="fr-FR" b="1" dirty="0">
                <a:solidFill>
                  <a:srgbClr val="C00000"/>
                </a:solidFill>
              </a:rPr>
              <a:t>P n° </a:t>
            </a:r>
            <a:r>
              <a:rPr lang="fr-FR" dirty="0">
                <a:solidFill>
                  <a:srgbClr val="C00000"/>
                </a:solidFill>
              </a:rPr>
              <a:t>…..</a:t>
            </a:r>
          </a:p>
        </p:txBody>
      </p:sp>
      <p:sp>
        <p:nvSpPr>
          <p:cNvPr id="8" name="ZoneTexte 7">
            <a:extLst>
              <a:ext uri="{FF2B5EF4-FFF2-40B4-BE49-F238E27FC236}">
                <a16:creationId xmlns="" xmlns:a16="http://schemas.microsoft.com/office/drawing/2014/main" id="{C14377F9-D932-9241-9141-8935AD1857FA}"/>
              </a:ext>
            </a:extLst>
          </p:cNvPr>
          <p:cNvSpPr txBox="1"/>
          <p:nvPr/>
        </p:nvSpPr>
        <p:spPr>
          <a:xfrm>
            <a:off x="636993" y="189649"/>
            <a:ext cx="5428527" cy="369332"/>
          </a:xfrm>
          <a:prstGeom prst="rect">
            <a:avLst/>
          </a:prstGeom>
          <a:noFill/>
        </p:spPr>
        <p:txBody>
          <a:bodyPr wrap="square" rtlCol="0">
            <a:spAutoFit/>
          </a:bodyPr>
          <a:lstStyle/>
          <a:p>
            <a:r>
              <a:rPr lang="fr-FR" b="1" dirty="0">
                <a:solidFill>
                  <a:srgbClr val="0E33E3"/>
                </a:solidFill>
              </a:rPr>
              <a:t>Il est possible de présenter une motion nouvelle</a:t>
            </a:r>
          </a:p>
        </p:txBody>
      </p:sp>
      <p:sp>
        <p:nvSpPr>
          <p:cNvPr id="11" name="ZoneTexte 10">
            <a:extLst>
              <a:ext uri="{FF2B5EF4-FFF2-40B4-BE49-F238E27FC236}">
                <a16:creationId xmlns="" xmlns:a16="http://schemas.microsoft.com/office/drawing/2014/main" id="{7A0DC51E-74CF-F047-9A62-9265D12ECAF7}"/>
              </a:ext>
            </a:extLst>
          </p:cNvPr>
          <p:cNvSpPr txBox="1"/>
          <p:nvPr/>
        </p:nvSpPr>
        <p:spPr>
          <a:xfrm>
            <a:off x="6301887" y="1099544"/>
            <a:ext cx="5326380" cy="7927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indent="0" algn="l">
              <a:lnSpc>
                <a:spcPct val="150000"/>
              </a:lnSpc>
              <a:spcBef>
                <a:spcPts val="0"/>
              </a:spcBef>
            </a:pPr>
            <a:r>
              <a:rPr lang="fr-FR" sz="1600" b="1" kern="1400" cap="small" dirty="0">
                <a:solidFill>
                  <a:srgbClr val="008000"/>
                </a:solidFill>
                <a:latin typeface="Calibri" panose="020F0502020204030204" pitchFamily="34" charset="0"/>
              </a:rPr>
              <a:t>Moti</a:t>
            </a:r>
            <a:r>
              <a:rPr lang="fr-FR" sz="1600" b="1" kern="1400" cap="small" dirty="0">
                <a:ln>
                  <a:noFill/>
                </a:ln>
                <a:solidFill>
                  <a:srgbClr val="008000"/>
                </a:solidFill>
                <a:effectLst/>
                <a:latin typeface="Calibri" panose="020F0502020204030204" pitchFamily="34" charset="0"/>
              </a:rPr>
              <a:t>on créée si besoin</a:t>
            </a:r>
            <a:endParaRPr lang="fr-FR" sz="1600" kern="1400" dirty="0">
              <a:ln>
                <a:noFill/>
              </a:ln>
              <a:solidFill>
                <a:srgbClr val="2F2675"/>
              </a:solidFill>
              <a:effectLst/>
              <a:latin typeface="Calibri" panose="020F0502020204030204" pitchFamily="34" charset="0"/>
            </a:endParaRPr>
          </a:p>
          <a:p>
            <a:pPr marL="0" marR="0" indent="0" algn="l">
              <a:lnSpc>
                <a:spcPct val="150000"/>
              </a:lnSpc>
              <a:spcBef>
                <a:spcPts val="0"/>
              </a:spcBef>
              <a:spcAft>
                <a:spcPts val="0"/>
              </a:spcAft>
            </a:pPr>
            <a:r>
              <a:rPr lang="fr-FR" sz="1600" kern="1400" dirty="0">
                <a:solidFill>
                  <a:srgbClr val="2F2675"/>
                </a:solidFill>
                <a:latin typeface="Calibri" panose="020F0502020204030204" pitchFamily="34" charset="0"/>
              </a:rPr>
              <a:t>…</a:t>
            </a:r>
            <a:endParaRPr lang="fr-FR" sz="2000" kern="1400" dirty="0">
              <a:ln>
                <a:noFill/>
              </a:ln>
              <a:solidFill>
                <a:srgbClr val="000000"/>
              </a:solidFill>
              <a:effectLst/>
              <a:latin typeface="Calibri" panose="020F0502020204030204" pitchFamily="34" charset="0"/>
            </a:endParaRPr>
          </a:p>
        </p:txBody>
      </p:sp>
      <p:cxnSp>
        <p:nvCxnSpPr>
          <p:cNvPr id="7" name="Connecteur droit 6">
            <a:extLst>
              <a:ext uri="{FF2B5EF4-FFF2-40B4-BE49-F238E27FC236}">
                <a16:creationId xmlns="" xmlns:a16="http://schemas.microsoft.com/office/drawing/2014/main" id="{B9BBB427-60D6-4D4D-9A65-0C481B40127D}"/>
              </a:ext>
            </a:extLst>
          </p:cNvPr>
          <p:cNvCxnSpPr>
            <a:cxnSpLocks/>
          </p:cNvCxnSpPr>
          <p:nvPr/>
        </p:nvCxnSpPr>
        <p:spPr>
          <a:xfrm>
            <a:off x="6555826" y="4795221"/>
            <a:ext cx="472177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Espace réservé du contenu 3">
            <a:extLst>
              <a:ext uri="{FF2B5EF4-FFF2-40B4-BE49-F238E27FC236}">
                <a16:creationId xmlns="" xmlns:a16="http://schemas.microsoft.com/office/drawing/2014/main" id="{3D57FB33-1247-4F90-A5D4-6CA248392F1E}"/>
              </a:ext>
            </a:extLst>
          </p:cNvPr>
          <p:cNvSpPr txBox="1">
            <a:spLocks/>
          </p:cNvSpPr>
          <p:nvPr/>
        </p:nvSpPr>
        <p:spPr>
          <a:xfrm>
            <a:off x="6555826" y="4930159"/>
            <a:ext cx="5181600" cy="64316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cap="none"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b="1" cap="small" dirty="0">
                <a:solidFill>
                  <a:srgbClr val="365F91"/>
                </a:solidFill>
                <a:latin typeface="Calibri" panose="020F0502020204030204" pitchFamily="34" charset="0"/>
                <a:ea typeface="Calibri" panose="020F0502020204030204" pitchFamily="34" charset="0"/>
                <a:cs typeface="Times New Roman" panose="02020603050405020304" pitchFamily="18" charset="0"/>
              </a:rPr>
              <a:t>Qualification : </a:t>
            </a:r>
            <a:r>
              <a:rPr lang="fr-FR" sz="1200" b="1" cap="small" baseline="0" dirty="0">
                <a:solidFill>
                  <a:srgbClr val="365F91"/>
                </a:solidFill>
                <a:latin typeface="Calibri" panose="020F0502020204030204" pitchFamily="34" charset="0"/>
                <a:ea typeface="Calibri" panose="020F0502020204030204" pitchFamily="34" charset="0"/>
                <a:cs typeface="Times New Roman" panose="02020603050405020304" pitchFamily="18" charset="0"/>
              </a:rPr>
              <a:t>(entourez votre choix)</a:t>
            </a:r>
          </a:p>
          <a:p>
            <a:r>
              <a:rPr lang="fr-FR" sz="1800" b="1" cap="small" dirty="0">
                <a:solidFill>
                  <a:srgbClr val="365F91"/>
                </a:solidFill>
                <a:latin typeface="Calibri" panose="020F0502020204030204" pitchFamily="34" charset="0"/>
                <a:ea typeface="Calibri" panose="020F0502020204030204" pitchFamily="34" charset="0"/>
                <a:cs typeface="Times New Roman" panose="02020603050405020304" pitchFamily="18" charset="0"/>
              </a:rPr>
              <a:t>     Décision                Invitation              Chantier</a:t>
            </a:r>
          </a:p>
        </p:txBody>
      </p:sp>
    </p:spTree>
    <p:extLst>
      <p:ext uri="{BB962C8B-B14F-4D97-AF65-F5344CB8AC3E}">
        <p14:creationId xmlns:p14="http://schemas.microsoft.com/office/powerpoint/2010/main" val="54832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enir de Pontigny - modélisation">
            <a:extLst>
              <a:ext uri="{FF2B5EF4-FFF2-40B4-BE49-F238E27FC236}">
                <a16:creationId xmlns="" xmlns:a16="http://schemas.microsoft.com/office/drawing/2014/main" id="{13F5AB9D-73AE-684D-B6BF-5A929C8B7DB7}"/>
              </a:ext>
            </a:extLst>
          </p:cNvPr>
          <p:cNvSpPr txBox="1"/>
          <p:nvPr/>
        </p:nvSpPr>
        <p:spPr>
          <a:xfrm>
            <a:off x="0" y="1692796"/>
            <a:ext cx="157077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r>
              <a:rPr lang="fr-FR" sz="2000" dirty="0">
                <a:solidFill>
                  <a:srgbClr val="0E33E3"/>
                </a:solidFill>
                <a:latin typeface="Comic Sans MS" panose="030F0902030302020204" pitchFamily="66" charset="0"/>
              </a:rPr>
              <a:t>Les ateliers</a:t>
            </a:r>
            <a:endParaRPr sz="2000" dirty="0">
              <a:solidFill>
                <a:srgbClr val="0E33E3"/>
              </a:solidFill>
              <a:latin typeface="Comic Sans MS" panose="030F0902030302020204" pitchFamily="66" charset="0"/>
            </a:endParaRPr>
          </a:p>
        </p:txBody>
      </p:sp>
      <p:sp>
        <p:nvSpPr>
          <p:cNvPr id="3" name="ZoneTexte 2">
            <a:extLst>
              <a:ext uri="{FF2B5EF4-FFF2-40B4-BE49-F238E27FC236}">
                <a16:creationId xmlns="" xmlns:a16="http://schemas.microsoft.com/office/drawing/2014/main" id="{FD958192-8FF2-0A4E-B117-652BB63C7057}"/>
              </a:ext>
            </a:extLst>
          </p:cNvPr>
          <p:cNvSpPr txBox="1"/>
          <p:nvPr/>
        </p:nvSpPr>
        <p:spPr>
          <a:xfrm>
            <a:off x="2181834" y="862863"/>
            <a:ext cx="7611453" cy="1077218"/>
          </a:xfrm>
          <a:prstGeom prst="rect">
            <a:avLst/>
          </a:prstGeom>
          <a:noFill/>
        </p:spPr>
        <p:txBody>
          <a:bodyPr wrap="square" rtlCol="0">
            <a:spAutoFit/>
          </a:bodyPr>
          <a:lstStyle/>
          <a:p>
            <a:r>
              <a:rPr lang="fr-FR" sz="3200" dirty="0">
                <a:solidFill>
                  <a:srgbClr val="0E33E3"/>
                </a:solidFill>
              </a:rPr>
              <a:t>. </a:t>
            </a:r>
            <a:r>
              <a:rPr lang="fr-FR" sz="2800" dirty="0">
                <a:solidFill>
                  <a:srgbClr val="0E33E3"/>
                </a:solidFill>
              </a:rPr>
              <a:t>L’Assemblée synodale</a:t>
            </a:r>
          </a:p>
          <a:p>
            <a:r>
              <a:rPr lang="fr-FR" sz="3200" b="1" i="1" dirty="0">
                <a:solidFill>
                  <a:srgbClr val="0E33E3"/>
                </a:solidFill>
              </a:rPr>
              <a:t>  </a:t>
            </a:r>
            <a:r>
              <a:rPr lang="fr-FR" sz="2800" b="1" i="1" dirty="0">
                <a:solidFill>
                  <a:srgbClr val="C00000"/>
                </a:solidFill>
              </a:rPr>
              <a:t>Un travail en atelier par insistance  </a:t>
            </a:r>
            <a:r>
              <a:rPr lang="fr-FR" sz="1600" dirty="0"/>
              <a:t>	</a:t>
            </a:r>
            <a:endParaRPr lang="fr-FR" sz="3200" dirty="0">
              <a:solidFill>
                <a:srgbClr val="0E33E3"/>
              </a:solidFill>
            </a:endParaRPr>
          </a:p>
        </p:txBody>
      </p:sp>
      <p:pic>
        <p:nvPicPr>
          <p:cNvPr id="4" name="Image 3">
            <a:extLst>
              <a:ext uri="{FF2B5EF4-FFF2-40B4-BE49-F238E27FC236}">
                <a16:creationId xmlns="" xmlns:a16="http://schemas.microsoft.com/office/drawing/2014/main" id="{0D1C460C-2F8E-0442-9B22-57D3897FAFDC}"/>
              </a:ext>
            </a:extLst>
          </p:cNvPr>
          <p:cNvPicPr>
            <a:picLocks noChangeAspect="1"/>
          </p:cNvPicPr>
          <p:nvPr/>
        </p:nvPicPr>
        <p:blipFill>
          <a:blip r:embed="rId2"/>
          <a:stretch>
            <a:fillRect/>
          </a:stretch>
        </p:blipFill>
        <p:spPr>
          <a:xfrm>
            <a:off x="133953" y="132414"/>
            <a:ext cx="1009047" cy="1560382"/>
          </a:xfrm>
          <a:prstGeom prst="rect">
            <a:avLst/>
          </a:prstGeom>
        </p:spPr>
      </p:pic>
      <p:pic>
        <p:nvPicPr>
          <p:cNvPr id="5" name="Image 4">
            <a:extLst>
              <a:ext uri="{FF2B5EF4-FFF2-40B4-BE49-F238E27FC236}">
                <a16:creationId xmlns="" xmlns:a16="http://schemas.microsoft.com/office/drawing/2014/main" id="{740DEB7C-CFA5-9D4B-B065-EDBD675B3CD6}"/>
              </a:ext>
            </a:extLst>
          </p:cNvPr>
          <p:cNvPicPr>
            <a:picLocks noChangeAspect="1"/>
          </p:cNvPicPr>
          <p:nvPr/>
        </p:nvPicPr>
        <p:blipFill>
          <a:blip r:embed="rId3"/>
          <a:stretch>
            <a:fillRect/>
          </a:stretch>
        </p:blipFill>
        <p:spPr>
          <a:xfrm>
            <a:off x="10832122" y="285080"/>
            <a:ext cx="1097573" cy="1407998"/>
          </a:xfrm>
          <a:prstGeom prst="rect">
            <a:avLst/>
          </a:prstGeom>
        </p:spPr>
      </p:pic>
      <p:pic>
        <p:nvPicPr>
          <p:cNvPr id="11" name="Image 10">
            <a:extLst>
              <a:ext uri="{FF2B5EF4-FFF2-40B4-BE49-F238E27FC236}">
                <a16:creationId xmlns="" xmlns:a16="http://schemas.microsoft.com/office/drawing/2014/main" id="{E466AA5D-0FDB-C045-BE0C-F81E784241E4}"/>
              </a:ext>
            </a:extLst>
          </p:cNvPr>
          <p:cNvPicPr>
            <a:picLocks noChangeAspect="1"/>
          </p:cNvPicPr>
          <p:nvPr/>
        </p:nvPicPr>
        <p:blipFill>
          <a:blip r:embed="rId4"/>
          <a:stretch>
            <a:fillRect/>
          </a:stretch>
        </p:blipFill>
        <p:spPr>
          <a:xfrm>
            <a:off x="8660332" y="1949778"/>
            <a:ext cx="1281208" cy="1328982"/>
          </a:xfrm>
          <a:prstGeom prst="rect">
            <a:avLst/>
          </a:prstGeom>
        </p:spPr>
      </p:pic>
      <p:sp>
        <p:nvSpPr>
          <p:cNvPr id="2" name="ZoneTexte 1">
            <a:extLst>
              <a:ext uri="{FF2B5EF4-FFF2-40B4-BE49-F238E27FC236}">
                <a16:creationId xmlns="" xmlns:a16="http://schemas.microsoft.com/office/drawing/2014/main" id="{C93EC752-7C33-A642-8B8D-FF226BF349D0}"/>
              </a:ext>
            </a:extLst>
          </p:cNvPr>
          <p:cNvSpPr txBox="1"/>
          <p:nvPr/>
        </p:nvSpPr>
        <p:spPr>
          <a:xfrm>
            <a:off x="819150" y="3319785"/>
            <a:ext cx="10241573" cy="3293209"/>
          </a:xfrm>
          <a:prstGeom prst="rect">
            <a:avLst/>
          </a:prstGeom>
          <a:noFill/>
        </p:spPr>
        <p:txBody>
          <a:bodyPr wrap="square" rtlCol="0">
            <a:spAutoFit/>
          </a:bodyPr>
          <a:lstStyle/>
          <a:p>
            <a:r>
              <a:rPr lang="fr-FR" sz="2800" dirty="0">
                <a:sym typeface="Wingdings" pitchFamily="2" charset="2"/>
              </a:rPr>
              <a:t>Chacun de vous : </a:t>
            </a:r>
            <a:r>
              <a:rPr lang="fr-FR" sz="2800" b="1" dirty="0">
                <a:solidFill>
                  <a:srgbClr val="0E33E3"/>
                </a:solidFill>
                <a:sym typeface="Wingdings" pitchFamily="2" charset="2"/>
              </a:rPr>
              <a:t>animation d’un atelier et/ou d’un sous-atelier</a:t>
            </a:r>
          </a:p>
          <a:p>
            <a:r>
              <a:rPr lang="fr-FR" sz="2800" dirty="0">
                <a:sym typeface="Wingdings" pitchFamily="2" charset="2"/>
              </a:rPr>
              <a:t>	</a:t>
            </a:r>
            <a:r>
              <a:rPr lang="fr-FR" sz="2800" i="1" dirty="0">
                <a:sym typeface="Wingdings" pitchFamily="2" charset="2"/>
              </a:rPr>
              <a:t>  sur </a:t>
            </a:r>
            <a:r>
              <a:rPr lang="fr-FR" sz="2800" b="1" i="1" dirty="0">
                <a:solidFill>
                  <a:srgbClr val="0E33E3"/>
                </a:solidFill>
                <a:sym typeface="Wingdings" pitchFamily="2" charset="2"/>
              </a:rPr>
              <a:t>une insistance donnée et les 3 à 6 motions associées </a:t>
            </a:r>
            <a:r>
              <a:rPr lang="fr-FR" sz="2800" i="1" dirty="0">
                <a:sym typeface="Wingdings" pitchFamily="2" charset="2"/>
              </a:rPr>
              <a:t>selon les choix ou la disponibilité que vous avez exprimés.</a:t>
            </a:r>
          </a:p>
          <a:p>
            <a:endParaRPr lang="fr-FR" sz="2800" i="1" dirty="0">
              <a:sym typeface="Wingdings" pitchFamily="2" charset="2"/>
            </a:endParaRPr>
          </a:p>
          <a:p>
            <a:r>
              <a:rPr lang="fr-FR" sz="2400" b="1" i="1" dirty="0">
                <a:sym typeface="Wingdings" pitchFamily="2" charset="2"/>
              </a:rPr>
              <a:t>Ainsi :</a:t>
            </a:r>
            <a:r>
              <a:rPr lang="fr-FR" sz="2400" i="1" dirty="0">
                <a:sym typeface="Wingdings" pitchFamily="2" charset="2"/>
              </a:rPr>
              <a:t> Un </a:t>
            </a:r>
            <a:r>
              <a:rPr lang="fr-FR" sz="2400" i="1" dirty="0">
                <a:solidFill>
                  <a:srgbClr val="C00000"/>
                </a:solidFill>
                <a:sym typeface="Wingdings" pitchFamily="2" charset="2"/>
              </a:rPr>
              <a:t>atelier subdivisé en 3 sous-ateliers </a:t>
            </a:r>
            <a:r>
              <a:rPr lang="fr-FR" sz="2400" i="1" dirty="0">
                <a:sym typeface="Wingdings" pitchFamily="2" charset="2"/>
              </a:rPr>
              <a:t>travaille sur </a:t>
            </a:r>
            <a:r>
              <a:rPr lang="fr-FR" sz="2400" i="1" dirty="0">
                <a:solidFill>
                  <a:srgbClr val="0E33E3"/>
                </a:solidFill>
                <a:sym typeface="Wingdings" pitchFamily="2" charset="2"/>
              </a:rPr>
              <a:t>une insistance </a:t>
            </a:r>
            <a:r>
              <a:rPr lang="fr-FR" sz="2400" i="1" dirty="0">
                <a:sym typeface="Wingdings" pitchFamily="2" charset="2"/>
              </a:rPr>
              <a:t>et sur chacune des </a:t>
            </a:r>
            <a:r>
              <a:rPr lang="fr-FR" sz="2400" i="1" dirty="0">
                <a:solidFill>
                  <a:srgbClr val="0E33E3"/>
                </a:solidFill>
                <a:sym typeface="Wingdings" pitchFamily="2" charset="2"/>
              </a:rPr>
              <a:t>motions </a:t>
            </a:r>
            <a:r>
              <a:rPr lang="fr-FR" sz="2400" i="1" dirty="0">
                <a:sym typeface="Wingdings" pitchFamily="2" charset="2"/>
              </a:rPr>
              <a:t>de cette insistance </a:t>
            </a:r>
            <a:r>
              <a:rPr lang="fr-FR" sz="2400" i="1" dirty="0" smtClean="0">
                <a:sym typeface="Wingdings" pitchFamily="2" charset="2"/>
              </a:rPr>
              <a:t>ainsi que </a:t>
            </a:r>
            <a:r>
              <a:rPr lang="fr-FR" sz="2400" i="1" dirty="0">
                <a:sym typeface="Wingdings" pitchFamily="2" charset="2"/>
              </a:rPr>
              <a:t>sur leur priorisation.</a:t>
            </a:r>
          </a:p>
          <a:p>
            <a:r>
              <a:rPr lang="fr-FR" sz="2400" i="1" dirty="0">
                <a:sym typeface="Wingdings" pitchFamily="2" charset="2"/>
              </a:rPr>
              <a:t>La mise en commun en atelier permet d’aboutir aux </a:t>
            </a:r>
            <a:r>
              <a:rPr lang="fr-FR" sz="2400" i="1" dirty="0">
                <a:solidFill>
                  <a:srgbClr val="0E33E3"/>
                </a:solidFill>
                <a:sym typeface="Wingdings" pitchFamily="2" charset="2"/>
              </a:rPr>
              <a:t>motions priorisées </a:t>
            </a:r>
            <a:r>
              <a:rPr lang="fr-FR" sz="2400" i="1" dirty="0">
                <a:sym typeface="Wingdings" pitchFamily="2" charset="2"/>
              </a:rPr>
              <a:t>qui seront soumises à </a:t>
            </a:r>
            <a:r>
              <a:rPr lang="fr-FR" sz="2400" i="1" dirty="0">
                <a:solidFill>
                  <a:srgbClr val="C00000"/>
                </a:solidFill>
                <a:sym typeface="Wingdings" pitchFamily="2" charset="2"/>
              </a:rPr>
              <a:t>l’assemblée plénière du dimanche</a:t>
            </a:r>
            <a:r>
              <a:rPr lang="fr-FR" sz="2400" i="1" dirty="0">
                <a:sym typeface="Wingdings" pitchFamily="2" charset="2"/>
              </a:rPr>
              <a:t>.</a:t>
            </a:r>
            <a:endParaRPr lang="fr-FR" sz="2400" i="1" dirty="0"/>
          </a:p>
        </p:txBody>
      </p:sp>
      <p:sp>
        <p:nvSpPr>
          <p:cNvPr id="7" name="ZoneTexte 6">
            <a:extLst>
              <a:ext uri="{FF2B5EF4-FFF2-40B4-BE49-F238E27FC236}">
                <a16:creationId xmlns="" xmlns:a16="http://schemas.microsoft.com/office/drawing/2014/main" id="{FEB7BC5C-CCC1-5547-A2CD-4FF72B2CC19A}"/>
              </a:ext>
            </a:extLst>
          </p:cNvPr>
          <p:cNvSpPr txBox="1"/>
          <p:nvPr/>
        </p:nvSpPr>
        <p:spPr>
          <a:xfrm>
            <a:off x="819150" y="2348059"/>
            <a:ext cx="7840881" cy="954107"/>
          </a:xfrm>
          <a:prstGeom prst="rect">
            <a:avLst/>
          </a:prstGeom>
          <a:noFill/>
        </p:spPr>
        <p:txBody>
          <a:bodyPr wrap="square" rtlCol="0">
            <a:spAutoFit/>
          </a:bodyPr>
          <a:lstStyle/>
          <a:p>
            <a:r>
              <a:rPr lang="fr-FR" sz="2800" b="1" dirty="0">
                <a:solidFill>
                  <a:srgbClr val="0E33E3"/>
                </a:solidFill>
              </a:rPr>
              <a:t>		  Le cahier Synodal </a:t>
            </a:r>
            <a:r>
              <a:rPr lang="fr-FR" sz="2800" dirty="0"/>
              <a:t>: </a:t>
            </a:r>
            <a:r>
              <a:rPr lang="fr-FR" sz="2800" i="1" dirty="0">
                <a:solidFill>
                  <a:srgbClr val="0E33E3"/>
                </a:solidFill>
              </a:rPr>
              <a:t>15 insistances</a:t>
            </a:r>
          </a:p>
          <a:p>
            <a:endParaRPr lang="fr-FR" sz="2800" i="1" dirty="0">
              <a:solidFill>
                <a:srgbClr val="0E33E3"/>
              </a:solidFill>
            </a:endParaRPr>
          </a:p>
        </p:txBody>
      </p:sp>
      <p:pic>
        <p:nvPicPr>
          <p:cNvPr id="10" name="Image 9">
            <a:extLst>
              <a:ext uri="{FF2B5EF4-FFF2-40B4-BE49-F238E27FC236}">
                <a16:creationId xmlns="" xmlns:a16="http://schemas.microsoft.com/office/drawing/2014/main" id="{5A4748DC-CC47-384B-864C-FE8F1937523E}"/>
              </a:ext>
            </a:extLst>
          </p:cNvPr>
          <p:cNvPicPr>
            <a:picLocks noChangeAspect="1"/>
          </p:cNvPicPr>
          <p:nvPr/>
        </p:nvPicPr>
        <p:blipFill>
          <a:blip r:embed="rId5"/>
          <a:stretch>
            <a:fillRect/>
          </a:stretch>
        </p:blipFill>
        <p:spPr>
          <a:xfrm>
            <a:off x="10564403" y="2819479"/>
            <a:ext cx="756807" cy="756807"/>
          </a:xfrm>
          <a:prstGeom prst="rect">
            <a:avLst/>
          </a:prstGeom>
        </p:spPr>
      </p:pic>
      <p:pic>
        <p:nvPicPr>
          <p:cNvPr id="12" name="Image 11">
            <a:extLst>
              <a:ext uri="{FF2B5EF4-FFF2-40B4-BE49-F238E27FC236}">
                <a16:creationId xmlns="" xmlns:a16="http://schemas.microsoft.com/office/drawing/2014/main" id="{641D8C2D-C65F-3C44-A6A8-23F0AB889FE7}"/>
              </a:ext>
            </a:extLst>
          </p:cNvPr>
          <p:cNvPicPr>
            <a:picLocks noChangeAspect="1"/>
          </p:cNvPicPr>
          <p:nvPr/>
        </p:nvPicPr>
        <p:blipFill>
          <a:blip r:embed="rId5"/>
          <a:stretch>
            <a:fillRect/>
          </a:stretch>
        </p:blipFill>
        <p:spPr>
          <a:xfrm>
            <a:off x="9606537" y="1254385"/>
            <a:ext cx="756807" cy="756807"/>
          </a:xfrm>
          <a:prstGeom prst="rect">
            <a:avLst/>
          </a:prstGeom>
        </p:spPr>
      </p:pic>
      <p:pic>
        <p:nvPicPr>
          <p:cNvPr id="13" name="Image 12">
            <a:extLst>
              <a:ext uri="{FF2B5EF4-FFF2-40B4-BE49-F238E27FC236}">
                <a16:creationId xmlns="" xmlns:a16="http://schemas.microsoft.com/office/drawing/2014/main" id="{A0FFA73E-8939-7944-BE26-205612E9B284}"/>
              </a:ext>
            </a:extLst>
          </p:cNvPr>
          <p:cNvPicPr>
            <a:picLocks noChangeAspect="1"/>
          </p:cNvPicPr>
          <p:nvPr/>
        </p:nvPicPr>
        <p:blipFill>
          <a:blip r:embed="rId5"/>
          <a:stretch>
            <a:fillRect/>
          </a:stretch>
        </p:blipFill>
        <p:spPr>
          <a:xfrm>
            <a:off x="10209220" y="2041470"/>
            <a:ext cx="756807" cy="756807"/>
          </a:xfrm>
          <a:prstGeom prst="rect">
            <a:avLst/>
          </a:prstGeom>
        </p:spPr>
      </p:pic>
      <p:pic>
        <p:nvPicPr>
          <p:cNvPr id="14" name="Image 13">
            <a:extLst>
              <a:ext uri="{FF2B5EF4-FFF2-40B4-BE49-F238E27FC236}">
                <a16:creationId xmlns="" xmlns:a16="http://schemas.microsoft.com/office/drawing/2014/main" id="{502D737F-D956-644A-AE78-5237887A8D62}"/>
              </a:ext>
            </a:extLst>
          </p:cNvPr>
          <p:cNvPicPr>
            <a:picLocks noChangeAspect="1"/>
          </p:cNvPicPr>
          <p:nvPr/>
        </p:nvPicPr>
        <p:blipFill>
          <a:blip r:embed="rId6"/>
          <a:stretch>
            <a:fillRect/>
          </a:stretch>
        </p:blipFill>
        <p:spPr>
          <a:xfrm>
            <a:off x="1881457" y="2145972"/>
            <a:ext cx="698165" cy="987970"/>
          </a:xfrm>
          <a:prstGeom prst="rect">
            <a:avLst/>
          </a:prstGeom>
        </p:spPr>
      </p:pic>
      <p:sp>
        <p:nvSpPr>
          <p:cNvPr id="8" name="ZoneTexte 7">
            <a:extLst>
              <a:ext uri="{FF2B5EF4-FFF2-40B4-BE49-F238E27FC236}">
                <a16:creationId xmlns="" xmlns:a16="http://schemas.microsoft.com/office/drawing/2014/main" id="{E2C83143-1A41-044A-BA44-8C8765458C02}"/>
              </a:ext>
            </a:extLst>
          </p:cNvPr>
          <p:cNvSpPr txBox="1"/>
          <p:nvPr/>
        </p:nvSpPr>
        <p:spPr>
          <a:xfrm>
            <a:off x="2349658" y="259695"/>
            <a:ext cx="5567425" cy="523220"/>
          </a:xfrm>
          <a:prstGeom prst="rect">
            <a:avLst/>
          </a:prstGeom>
          <a:noFill/>
        </p:spPr>
        <p:txBody>
          <a:bodyPr wrap="square" rtlCol="0">
            <a:spAutoFit/>
          </a:bodyPr>
          <a:lstStyle/>
          <a:p>
            <a:r>
              <a:rPr lang="fr-FR" sz="2800" i="1" dirty="0"/>
              <a:t>Le principe des ateliers en </a:t>
            </a:r>
            <a:r>
              <a:rPr lang="fr-FR" sz="2800" i="1" dirty="0" smtClean="0"/>
              <a:t>résumé </a:t>
            </a:r>
            <a:r>
              <a:rPr lang="fr-FR" sz="2800" i="1" dirty="0"/>
              <a:t>:</a:t>
            </a:r>
          </a:p>
        </p:txBody>
      </p:sp>
    </p:spTree>
    <p:extLst>
      <p:ext uri="{BB962C8B-B14F-4D97-AF65-F5344CB8AC3E}">
        <p14:creationId xmlns:p14="http://schemas.microsoft.com/office/powerpoint/2010/main" val="184389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enir de Pontigny - modélisation">
            <a:extLst>
              <a:ext uri="{FF2B5EF4-FFF2-40B4-BE49-F238E27FC236}">
                <a16:creationId xmlns="" xmlns:a16="http://schemas.microsoft.com/office/drawing/2014/main" id="{B90B777E-3162-0D40-A32F-04B0A6FF004A}"/>
              </a:ext>
            </a:extLst>
          </p:cNvPr>
          <p:cNvSpPr txBox="1"/>
          <p:nvPr/>
        </p:nvSpPr>
        <p:spPr>
          <a:xfrm>
            <a:off x="2466336" y="1656925"/>
            <a:ext cx="7592064"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pPr algn="ctr"/>
            <a:r>
              <a:rPr lang="fr-FR" sz="4000" dirty="0">
                <a:latin typeface="Comic Sans MS" panose="030F0902030302020204" pitchFamily="66" charset="0"/>
              </a:rPr>
              <a:t>Bonne préparation</a:t>
            </a:r>
          </a:p>
          <a:p>
            <a:pPr algn="ctr"/>
            <a:r>
              <a:rPr lang="fr-FR" sz="4000" dirty="0">
                <a:latin typeface="Comic Sans MS" panose="030F0902030302020204" pitchFamily="66" charset="0"/>
              </a:rPr>
              <a:t>de l’assemblée synodale</a:t>
            </a:r>
          </a:p>
          <a:p>
            <a:pPr algn="ctr"/>
            <a:r>
              <a:rPr lang="fr-FR" sz="4000" dirty="0">
                <a:latin typeface="Comic Sans MS" panose="030F0902030302020204" pitchFamily="66" charset="0"/>
              </a:rPr>
              <a:t>des 12 et 13 mars </a:t>
            </a:r>
            <a:endParaRPr sz="4000" dirty="0">
              <a:latin typeface="Comic Sans MS" panose="030F0902030302020204" pitchFamily="66" charset="0"/>
            </a:endParaRPr>
          </a:p>
        </p:txBody>
      </p:sp>
      <p:sp>
        <p:nvSpPr>
          <p:cNvPr id="8" name="Avenir de Pontigny - modélisation">
            <a:extLst>
              <a:ext uri="{FF2B5EF4-FFF2-40B4-BE49-F238E27FC236}">
                <a16:creationId xmlns="" xmlns:a16="http://schemas.microsoft.com/office/drawing/2014/main" id="{D3AA90F2-F561-EC49-A591-5A775E2B6454}"/>
              </a:ext>
            </a:extLst>
          </p:cNvPr>
          <p:cNvSpPr txBox="1"/>
          <p:nvPr/>
        </p:nvSpPr>
        <p:spPr>
          <a:xfrm>
            <a:off x="4373551" y="3971559"/>
            <a:ext cx="319453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pPr algn="ctr"/>
            <a:r>
              <a:rPr lang="fr-FR" sz="4000" dirty="0">
                <a:solidFill>
                  <a:srgbClr val="0E33E3"/>
                </a:solidFill>
                <a:latin typeface="Comic Sans MS" panose="030F0902030302020204" pitchFamily="66" charset="0"/>
              </a:rPr>
              <a:t>Merci !</a:t>
            </a:r>
            <a:endParaRPr sz="4000" dirty="0">
              <a:solidFill>
                <a:srgbClr val="0E33E3"/>
              </a:solidFill>
              <a:latin typeface="Comic Sans MS" panose="030F0902030302020204" pitchFamily="66" charset="0"/>
            </a:endParaRPr>
          </a:p>
        </p:txBody>
      </p:sp>
      <p:pic>
        <p:nvPicPr>
          <p:cNvPr id="2" name="Image 1">
            <a:extLst>
              <a:ext uri="{FF2B5EF4-FFF2-40B4-BE49-F238E27FC236}">
                <a16:creationId xmlns="" xmlns:a16="http://schemas.microsoft.com/office/drawing/2014/main" id="{26526C47-0998-5C47-A5DB-6899A82B9775}"/>
              </a:ext>
            </a:extLst>
          </p:cNvPr>
          <p:cNvPicPr>
            <a:picLocks noChangeAspect="1"/>
          </p:cNvPicPr>
          <p:nvPr/>
        </p:nvPicPr>
        <p:blipFill>
          <a:blip r:embed="rId2"/>
          <a:stretch>
            <a:fillRect/>
          </a:stretch>
        </p:blipFill>
        <p:spPr>
          <a:xfrm>
            <a:off x="556358" y="479000"/>
            <a:ext cx="1231900" cy="1905000"/>
          </a:xfrm>
          <a:prstGeom prst="rect">
            <a:avLst/>
          </a:prstGeom>
        </p:spPr>
      </p:pic>
      <p:pic>
        <p:nvPicPr>
          <p:cNvPr id="6" name="Image 5">
            <a:extLst>
              <a:ext uri="{FF2B5EF4-FFF2-40B4-BE49-F238E27FC236}">
                <a16:creationId xmlns="" xmlns:a16="http://schemas.microsoft.com/office/drawing/2014/main" id="{63D6407E-A533-E64B-85C1-B1CDE277E92F}"/>
              </a:ext>
            </a:extLst>
          </p:cNvPr>
          <p:cNvPicPr>
            <a:picLocks noChangeAspect="1"/>
          </p:cNvPicPr>
          <p:nvPr/>
        </p:nvPicPr>
        <p:blipFill>
          <a:blip r:embed="rId3"/>
          <a:stretch>
            <a:fillRect/>
          </a:stretch>
        </p:blipFill>
        <p:spPr>
          <a:xfrm>
            <a:off x="10832122" y="285080"/>
            <a:ext cx="1097573" cy="1407998"/>
          </a:xfrm>
          <a:prstGeom prst="rect">
            <a:avLst/>
          </a:prstGeom>
        </p:spPr>
      </p:pic>
      <p:sp>
        <p:nvSpPr>
          <p:cNvPr id="3" name="ZoneTexte 2">
            <a:extLst>
              <a:ext uri="{FF2B5EF4-FFF2-40B4-BE49-F238E27FC236}">
                <a16:creationId xmlns="" xmlns:a16="http://schemas.microsoft.com/office/drawing/2014/main" id="{930FB7B9-D6DC-F54E-9894-02A8451C8BE9}"/>
              </a:ext>
            </a:extLst>
          </p:cNvPr>
          <p:cNvSpPr txBox="1"/>
          <p:nvPr/>
        </p:nvSpPr>
        <p:spPr>
          <a:xfrm>
            <a:off x="556357" y="6207368"/>
            <a:ext cx="5689459" cy="369332"/>
          </a:xfrm>
          <a:prstGeom prst="rect">
            <a:avLst/>
          </a:prstGeom>
          <a:noFill/>
        </p:spPr>
        <p:txBody>
          <a:bodyPr wrap="square" rtlCol="0">
            <a:spAutoFit/>
          </a:bodyPr>
          <a:lstStyle/>
          <a:p>
            <a:r>
              <a:rPr lang="fr-FR" b="1" dirty="0">
                <a:solidFill>
                  <a:srgbClr val="0E33E3"/>
                </a:solidFill>
                <a:latin typeface="Comic Sans MS" panose="030F0902030302020204" pitchFamily="66" charset="0"/>
              </a:rPr>
              <a:t>Préparation 18 – 19 janvier 2022 – 10 février</a:t>
            </a:r>
          </a:p>
        </p:txBody>
      </p:sp>
    </p:spTree>
    <p:extLst>
      <p:ext uri="{BB962C8B-B14F-4D97-AF65-F5344CB8AC3E}">
        <p14:creationId xmlns:p14="http://schemas.microsoft.com/office/powerpoint/2010/main" val="386291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enir de Pontigny - modélisation">
            <a:extLst>
              <a:ext uri="{FF2B5EF4-FFF2-40B4-BE49-F238E27FC236}">
                <a16:creationId xmlns="" xmlns:a16="http://schemas.microsoft.com/office/drawing/2014/main" id="{13F5AB9D-73AE-684D-B6BF-5A929C8B7DB7}"/>
              </a:ext>
            </a:extLst>
          </p:cNvPr>
          <p:cNvSpPr txBox="1"/>
          <p:nvPr/>
        </p:nvSpPr>
        <p:spPr>
          <a:xfrm>
            <a:off x="0" y="1692796"/>
            <a:ext cx="157077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r>
              <a:rPr lang="fr-FR" sz="2000" dirty="0">
                <a:solidFill>
                  <a:srgbClr val="0E33E3"/>
                </a:solidFill>
                <a:latin typeface="Comic Sans MS" panose="030F0902030302020204" pitchFamily="66" charset="0"/>
              </a:rPr>
              <a:t>Les ateliers</a:t>
            </a:r>
            <a:endParaRPr sz="2000" dirty="0">
              <a:solidFill>
                <a:srgbClr val="0E33E3"/>
              </a:solidFill>
              <a:latin typeface="Comic Sans MS" panose="030F0902030302020204" pitchFamily="66" charset="0"/>
            </a:endParaRPr>
          </a:p>
        </p:txBody>
      </p:sp>
      <p:sp>
        <p:nvSpPr>
          <p:cNvPr id="3" name="ZoneTexte 2">
            <a:extLst>
              <a:ext uri="{FF2B5EF4-FFF2-40B4-BE49-F238E27FC236}">
                <a16:creationId xmlns="" xmlns:a16="http://schemas.microsoft.com/office/drawing/2014/main" id="{FD958192-8FF2-0A4E-B117-652BB63C7057}"/>
              </a:ext>
            </a:extLst>
          </p:cNvPr>
          <p:cNvSpPr txBox="1"/>
          <p:nvPr/>
        </p:nvSpPr>
        <p:spPr>
          <a:xfrm>
            <a:off x="1570778" y="2443103"/>
            <a:ext cx="10105407" cy="2831544"/>
          </a:xfrm>
          <a:prstGeom prst="rect">
            <a:avLst/>
          </a:prstGeom>
          <a:noFill/>
        </p:spPr>
        <p:txBody>
          <a:bodyPr wrap="square" rtlCol="0">
            <a:spAutoFit/>
          </a:bodyPr>
          <a:lstStyle/>
          <a:p>
            <a:r>
              <a:rPr lang="fr-FR" sz="3600" dirty="0">
                <a:solidFill>
                  <a:srgbClr val="0E33E3"/>
                </a:solidFill>
              </a:rPr>
              <a:t>. L’ Assemblée synodale </a:t>
            </a:r>
            <a:r>
              <a:rPr lang="fr-FR" sz="3600" dirty="0"/>
              <a:t>	       </a:t>
            </a:r>
            <a:r>
              <a:rPr lang="fr-FR" sz="3200" b="1" i="1" dirty="0">
                <a:solidFill>
                  <a:srgbClr val="C00000"/>
                </a:solidFill>
              </a:rPr>
              <a:t>12 - 13 mars     </a:t>
            </a:r>
            <a:r>
              <a:rPr lang="fr-FR" sz="3200" i="1" dirty="0">
                <a:solidFill>
                  <a:srgbClr val="C00000"/>
                </a:solidFill>
              </a:rPr>
              <a:t>11 – 12 juin</a:t>
            </a:r>
            <a:endParaRPr lang="fr-FR" sz="3600" i="1" dirty="0">
              <a:solidFill>
                <a:srgbClr val="C00000"/>
              </a:solidFill>
            </a:endParaRPr>
          </a:p>
          <a:p>
            <a:r>
              <a:rPr lang="fr-FR" dirty="0"/>
              <a:t>					</a:t>
            </a:r>
          </a:p>
          <a:p>
            <a:r>
              <a:rPr lang="fr-FR" sz="3600" dirty="0">
                <a:solidFill>
                  <a:srgbClr val="0E33E3"/>
                </a:solidFill>
              </a:rPr>
              <a:t>. L’animation d’un atelier</a:t>
            </a:r>
          </a:p>
          <a:p>
            <a:r>
              <a:rPr lang="fr-FR" sz="1600" dirty="0">
                <a:solidFill>
                  <a:srgbClr val="0E33E3"/>
                </a:solidFill>
              </a:rPr>
              <a:t>					</a:t>
            </a:r>
          </a:p>
          <a:p>
            <a:endParaRPr lang="fr-FR" sz="1600" dirty="0">
              <a:solidFill>
                <a:srgbClr val="0E33E3"/>
              </a:solidFill>
            </a:endParaRPr>
          </a:p>
          <a:p>
            <a:r>
              <a:rPr lang="fr-FR" sz="3600" dirty="0">
                <a:solidFill>
                  <a:srgbClr val="0E33E3"/>
                </a:solidFill>
              </a:rPr>
              <a:t>. Les «</a:t>
            </a:r>
            <a:r>
              <a:rPr lang="fr-FR" sz="3600" i="1" dirty="0">
                <a:solidFill>
                  <a:srgbClr val="0E33E3"/>
                </a:solidFill>
              </a:rPr>
              <a:t> Insistances</a:t>
            </a:r>
            <a:r>
              <a:rPr lang="fr-FR" sz="3600" dirty="0">
                <a:solidFill>
                  <a:srgbClr val="0E33E3"/>
                </a:solidFill>
              </a:rPr>
              <a:t> » et « les motions »</a:t>
            </a:r>
          </a:p>
          <a:p>
            <a:r>
              <a:rPr lang="fr-FR" dirty="0"/>
              <a:t>	  </a:t>
            </a:r>
          </a:p>
        </p:txBody>
      </p:sp>
      <p:pic>
        <p:nvPicPr>
          <p:cNvPr id="4" name="Image 3">
            <a:extLst>
              <a:ext uri="{FF2B5EF4-FFF2-40B4-BE49-F238E27FC236}">
                <a16:creationId xmlns="" xmlns:a16="http://schemas.microsoft.com/office/drawing/2014/main" id="{0D1C460C-2F8E-0442-9B22-57D3897FAFDC}"/>
              </a:ext>
            </a:extLst>
          </p:cNvPr>
          <p:cNvPicPr>
            <a:picLocks noChangeAspect="1"/>
          </p:cNvPicPr>
          <p:nvPr/>
        </p:nvPicPr>
        <p:blipFill>
          <a:blip r:embed="rId2"/>
          <a:stretch>
            <a:fillRect/>
          </a:stretch>
        </p:blipFill>
        <p:spPr>
          <a:xfrm>
            <a:off x="133953" y="132414"/>
            <a:ext cx="1009047" cy="1560382"/>
          </a:xfrm>
          <a:prstGeom prst="rect">
            <a:avLst/>
          </a:prstGeom>
        </p:spPr>
      </p:pic>
      <p:pic>
        <p:nvPicPr>
          <p:cNvPr id="7" name="Image 6">
            <a:extLst>
              <a:ext uri="{FF2B5EF4-FFF2-40B4-BE49-F238E27FC236}">
                <a16:creationId xmlns="" xmlns:a16="http://schemas.microsoft.com/office/drawing/2014/main" id="{EE4C979A-170C-7444-A442-EF2676EED163}"/>
              </a:ext>
            </a:extLst>
          </p:cNvPr>
          <p:cNvPicPr>
            <a:picLocks noChangeAspect="1"/>
          </p:cNvPicPr>
          <p:nvPr/>
        </p:nvPicPr>
        <p:blipFill>
          <a:blip r:embed="rId3"/>
          <a:stretch>
            <a:fillRect/>
          </a:stretch>
        </p:blipFill>
        <p:spPr>
          <a:xfrm>
            <a:off x="10832122" y="285080"/>
            <a:ext cx="1097573" cy="1407998"/>
          </a:xfrm>
          <a:prstGeom prst="rect">
            <a:avLst/>
          </a:prstGeom>
        </p:spPr>
      </p:pic>
    </p:spTree>
    <p:extLst>
      <p:ext uri="{BB962C8B-B14F-4D97-AF65-F5344CB8AC3E}">
        <p14:creationId xmlns:p14="http://schemas.microsoft.com/office/powerpoint/2010/main" val="197683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enir de Pontigny - modélisation">
            <a:extLst>
              <a:ext uri="{FF2B5EF4-FFF2-40B4-BE49-F238E27FC236}">
                <a16:creationId xmlns="" xmlns:a16="http://schemas.microsoft.com/office/drawing/2014/main" id="{13F5AB9D-73AE-684D-B6BF-5A929C8B7DB7}"/>
              </a:ext>
            </a:extLst>
          </p:cNvPr>
          <p:cNvSpPr txBox="1"/>
          <p:nvPr/>
        </p:nvSpPr>
        <p:spPr>
          <a:xfrm>
            <a:off x="0" y="1692796"/>
            <a:ext cx="157077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r>
              <a:rPr lang="fr-FR" sz="2000" dirty="0">
                <a:solidFill>
                  <a:srgbClr val="0E33E3"/>
                </a:solidFill>
                <a:latin typeface="Comic Sans MS" panose="030F0902030302020204" pitchFamily="66" charset="0"/>
              </a:rPr>
              <a:t>Les ateliers</a:t>
            </a:r>
            <a:endParaRPr sz="2000" dirty="0">
              <a:solidFill>
                <a:srgbClr val="0E33E3"/>
              </a:solidFill>
              <a:latin typeface="Comic Sans MS" panose="030F0902030302020204" pitchFamily="66" charset="0"/>
            </a:endParaRPr>
          </a:p>
        </p:txBody>
      </p:sp>
      <p:sp>
        <p:nvSpPr>
          <p:cNvPr id="3" name="ZoneTexte 2">
            <a:extLst>
              <a:ext uri="{FF2B5EF4-FFF2-40B4-BE49-F238E27FC236}">
                <a16:creationId xmlns="" xmlns:a16="http://schemas.microsoft.com/office/drawing/2014/main" id="{FD958192-8FF2-0A4E-B117-652BB63C7057}"/>
              </a:ext>
            </a:extLst>
          </p:cNvPr>
          <p:cNvSpPr txBox="1"/>
          <p:nvPr/>
        </p:nvSpPr>
        <p:spPr>
          <a:xfrm>
            <a:off x="2517285" y="769466"/>
            <a:ext cx="7330100" cy="1754326"/>
          </a:xfrm>
          <a:prstGeom prst="rect">
            <a:avLst/>
          </a:prstGeom>
          <a:noFill/>
        </p:spPr>
        <p:txBody>
          <a:bodyPr wrap="square" rtlCol="0">
            <a:spAutoFit/>
          </a:bodyPr>
          <a:lstStyle/>
          <a:p>
            <a:r>
              <a:rPr lang="fr-FR" sz="3600" dirty="0">
                <a:solidFill>
                  <a:srgbClr val="0E33E3"/>
                </a:solidFill>
              </a:rPr>
              <a:t>. L’Assemblée synodale</a:t>
            </a:r>
          </a:p>
          <a:p>
            <a:r>
              <a:rPr lang="fr-FR" sz="3600" dirty="0">
                <a:solidFill>
                  <a:srgbClr val="0E33E3"/>
                </a:solidFill>
              </a:rPr>
              <a:t>	</a:t>
            </a:r>
            <a:r>
              <a:rPr lang="fr-FR" sz="3200" i="1" dirty="0">
                <a:solidFill>
                  <a:srgbClr val="C00000"/>
                </a:solidFill>
              </a:rPr>
              <a:t>300 délégués et membres de droits </a:t>
            </a:r>
            <a:r>
              <a:rPr lang="fr-FR" sz="3600" dirty="0"/>
              <a:t>	</a:t>
            </a:r>
            <a:r>
              <a:rPr lang="fr-FR" dirty="0"/>
              <a:t>				</a:t>
            </a:r>
            <a:endParaRPr lang="fr-FR" sz="3600" dirty="0">
              <a:solidFill>
                <a:srgbClr val="0E33E3"/>
              </a:solidFill>
            </a:endParaRPr>
          </a:p>
        </p:txBody>
      </p:sp>
      <p:pic>
        <p:nvPicPr>
          <p:cNvPr id="4" name="Image 3">
            <a:extLst>
              <a:ext uri="{FF2B5EF4-FFF2-40B4-BE49-F238E27FC236}">
                <a16:creationId xmlns="" xmlns:a16="http://schemas.microsoft.com/office/drawing/2014/main" id="{0D1C460C-2F8E-0442-9B22-57D3897FAFDC}"/>
              </a:ext>
            </a:extLst>
          </p:cNvPr>
          <p:cNvPicPr>
            <a:picLocks noChangeAspect="1"/>
          </p:cNvPicPr>
          <p:nvPr/>
        </p:nvPicPr>
        <p:blipFill>
          <a:blip r:embed="rId2"/>
          <a:stretch>
            <a:fillRect/>
          </a:stretch>
        </p:blipFill>
        <p:spPr>
          <a:xfrm>
            <a:off x="133953" y="132414"/>
            <a:ext cx="1009047" cy="1560382"/>
          </a:xfrm>
          <a:prstGeom prst="rect">
            <a:avLst/>
          </a:prstGeom>
        </p:spPr>
      </p:pic>
      <p:pic>
        <p:nvPicPr>
          <p:cNvPr id="5" name="Image 4">
            <a:extLst>
              <a:ext uri="{FF2B5EF4-FFF2-40B4-BE49-F238E27FC236}">
                <a16:creationId xmlns="" xmlns:a16="http://schemas.microsoft.com/office/drawing/2014/main" id="{740DEB7C-CFA5-9D4B-B065-EDBD675B3CD6}"/>
              </a:ext>
            </a:extLst>
          </p:cNvPr>
          <p:cNvPicPr>
            <a:picLocks noChangeAspect="1"/>
          </p:cNvPicPr>
          <p:nvPr/>
        </p:nvPicPr>
        <p:blipFill>
          <a:blip r:embed="rId3"/>
          <a:stretch>
            <a:fillRect/>
          </a:stretch>
        </p:blipFill>
        <p:spPr>
          <a:xfrm>
            <a:off x="10832122" y="285080"/>
            <a:ext cx="1097573" cy="1407998"/>
          </a:xfrm>
          <a:prstGeom prst="rect">
            <a:avLst/>
          </a:prstGeom>
        </p:spPr>
      </p:pic>
      <p:sp>
        <p:nvSpPr>
          <p:cNvPr id="2" name="Rectangle 1">
            <a:extLst>
              <a:ext uri="{FF2B5EF4-FFF2-40B4-BE49-F238E27FC236}">
                <a16:creationId xmlns="" xmlns:a16="http://schemas.microsoft.com/office/drawing/2014/main" id="{B241F114-4A2F-BC44-ADD6-FDAD9053B050}"/>
              </a:ext>
            </a:extLst>
          </p:cNvPr>
          <p:cNvSpPr/>
          <p:nvPr/>
        </p:nvSpPr>
        <p:spPr>
          <a:xfrm>
            <a:off x="785389" y="2655049"/>
            <a:ext cx="11144306" cy="3508653"/>
          </a:xfrm>
          <a:prstGeom prst="rect">
            <a:avLst/>
          </a:prstGeom>
        </p:spPr>
        <p:txBody>
          <a:bodyPr wrap="square">
            <a:spAutoFit/>
          </a:bodyPr>
          <a:lstStyle/>
          <a:p>
            <a:r>
              <a:rPr lang="fr-FR" sz="2400" b="0" i="0" dirty="0">
                <a:solidFill>
                  <a:srgbClr val="212529"/>
                </a:solidFill>
                <a:effectLst/>
              </a:rPr>
              <a:t>Objectif </a:t>
            </a:r>
            <a:r>
              <a:rPr lang="fr-FR" sz="2400" b="0" i="0" dirty="0">
                <a:solidFill>
                  <a:srgbClr val="212529"/>
                </a:solidFill>
                <a:effectLst/>
                <a:sym typeface="Wingdings" pitchFamily="2" charset="2"/>
              </a:rPr>
              <a:t></a:t>
            </a:r>
            <a:r>
              <a:rPr lang="fr-FR" sz="2400" b="0" i="0" dirty="0">
                <a:solidFill>
                  <a:srgbClr val="212529"/>
                </a:solidFill>
                <a:effectLst/>
              </a:rPr>
              <a:t> déterminer les orientations pastorales et les propositions concrètes pour 	       notre diocèse pour les 12 ans à venir.</a:t>
            </a:r>
            <a:endParaRPr lang="fr-FR" sz="2400" dirty="0">
              <a:solidFill>
                <a:srgbClr val="212529"/>
              </a:solidFill>
            </a:endParaRPr>
          </a:p>
          <a:p>
            <a:r>
              <a:rPr lang="fr-FR" sz="2400" b="0" i="1" dirty="0">
                <a:solidFill>
                  <a:srgbClr val="212529"/>
                </a:solidFill>
                <a:effectLst/>
              </a:rPr>
              <a:t>Pour cela :</a:t>
            </a:r>
          </a:p>
          <a:p>
            <a:r>
              <a:rPr lang="fr-FR" sz="2400" dirty="0">
                <a:solidFill>
                  <a:srgbClr val="212529"/>
                </a:solidFill>
              </a:rPr>
              <a:t>       	  </a:t>
            </a:r>
            <a:r>
              <a:rPr lang="fr-FR" sz="2400" dirty="0">
                <a:solidFill>
                  <a:srgbClr val="212529"/>
                </a:solidFill>
                <a:sym typeface="Wingdings" pitchFamily="2" charset="2"/>
              </a:rPr>
              <a:t> </a:t>
            </a:r>
            <a:r>
              <a:rPr lang="fr-FR" sz="2400" b="0" i="0" dirty="0">
                <a:solidFill>
                  <a:srgbClr val="212529"/>
                </a:solidFill>
                <a:effectLst/>
              </a:rPr>
              <a:t>Travailler à l’expression de ces orientations</a:t>
            </a:r>
          </a:p>
          <a:p>
            <a:r>
              <a:rPr lang="fr-FR" sz="2400" dirty="0">
                <a:solidFill>
                  <a:srgbClr val="212529"/>
                </a:solidFill>
              </a:rPr>
              <a:t>	        Sur la base du </a:t>
            </a:r>
            <a:r>
              <a:rPr lang="fr-FR" sz="2400" b="1" dirty="0">
                <a:solidFill>
                  <a:srgbClr val="0E33E3"/>
                </a:solidFill>
              </a:rPr>
              <a:t>cahier synodal </a:t>
            </a:r>
            <a:r>
              <a:rPr lang="fr-FR" sz="2400" dirty="0">
                <a:solidFill>
                  <a:srgbClr val="212529"/>
                </a:solidFill>
              </a:rPr>
              <a:t>élaboré à partir des propositions des équipes :  		travail sur les motions </a:t>
            </a:r>
            <a:r>
              <a:rPr lang="fr-FR" sz="2400" dirty="0">
                <a:solidFill>
                  <a:srgbClr val="212529"/>
                </a:solidFill>
                <a:sym typeface="Wingdings" pitchFamily="2" charset="2"/>
              </a:rPr>
              <a:t> </a:t>
            </a:r>
            <a:r>
              <a:rPr lang="fr-FR" sz="2400" dirty="0">
                <a:solidFill>
                  <a:srgbClr val="212529"/>
                </a:solidFill>
              </a:rPr>
              <a:t>amendements, priorisation, délibérations, vote</a:t>
            </a:r>
          </a:p>
          <a:p>
            <a:r>
              <a:rPr lang="fr-FR" sz="2400" b="0" i="0" dirty="0">
                <a:solidFill>
                  <a:srgbClr val="212529"/>
                </a:solidFill>
                <a:effectLst/>
              </a:rPr>
              <a:t>	</a:t>
            </a:r>
          </a:p>
          <a:p>
            <a:r>
              <a:rPr lang="fr-FR" dirty="0"/>
              <a:t/>
            </a:r>
            <a:br>
              <a:rPr lang="fr-FR" dirty="0"/>
            </a:br>
            <a:r>
              <a:rPr lang="fr-FR" i="1" dirty="0" err="1"/>
              <a:t>cf</a:t>
            </a:r>
            <a:r>
              <a:rPr lang="fr-FR" i="1" dirty="0"/>
              <a:t> Règlement du synode </a:t>
            </a:r>
          </a:p>
          <a:p>
            <a:r>
              <a:rPr lang="fr-FR" i="1" dirty="0"/>
              <a:t>https://</a:t>
            </a:r>
            <a:r>
              <a:rPr lang="fr-FR" i="1" dirty="0" err="1"/>
              <a:t>evry.catholique.fr</a:t>
            </a:r>
            <a:r>
              <a:rPr lang="fr-FR" i="1" dirty="0"/>
              <a:t>/</a:t>
            </a:r>
            <a:r>
              <a:rPr lang="fr-FR" i="1" dirty="0" err="1"/>
              <a:t>wp</a:t>
            </a:r>
            <a:r>
              <a:rPr lang="fr-FR" i="1" dirty="0"/>
              <a:t>-content/</a:t>
            </a:r>
            <a:r>
              <a:rPr lang="fr-FR" i="1" dirty="0" err="1"/>
              <a:t>uploads</a:t>
            </a:r>
            <a:r>
              <a:rPr lang="fr-FR" i="1" dirty="0"/>
              <a:t>/2021/10/Rgt-du-Synode-20-22_2eme-partie-Assemblee-Synodale.pdf</a:t>
            </a:r>
          </a:p>
        </p:txBody>
      </p:sp>
    </p:spTree>
    <p:extLst>
      <p:ext uri="{BB962C8B-B14F-4D97-AF65-F5344CB8AC3E}">
        <p14:creationId xmlns:p14="http://schemas.microsoft.com/office/powerpoint/2010/main" val="399938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enir de Pontigny - modélisation">
            <a:extLst>
              <a:ext uri="{FF2B5EF4-FFF2-40B4-BE49-F238E27FC236}">
                <a16:creationId xmlns="" xmlns:a16="http://schemas.microsoft.com/office/drawing/2014/main" id="{13F5AB9D-73AE-684D-B6BF-5A929C8B7DB7}"/>
              </a:ext>
            </a:extLst>
          </p:cNvPr>
          <p:cNvSpPr txBox="1"/>
          <p:nvPr/>
        </p:nvSpPr>
        <p:spPr>
          <a:xfrm>
            <a:off x="0" y="1692796"/>
            <a:ext cx="157077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r>
              <a:rPr lang="fr-FR" sz="2000" dirty="0">
                <a:solidFill>
                  <a:srgbClr val="0E33E3"/>
                </a:solidFill>
                <a:latin typeface="Comic Sans MS" panose="030F0902030302020204" pitchFamily="66" charset="0"/>
              </a:rPr>
              <a:t>Les ateliers</a:t>
            </a:r>
            <a:endParaRPr sz="2000" dirty="0">
              <a:solidFill>
                <a:srgbClr val="0E33E3"/>
              </a:solidFill>
              <a:latin typeface="Comic Sans MS" panose="030F0902030302020204" pitchFamily="66" charset="0"/>
            </a:endParaRPr>
          </a:p>
        </p:txBody>
      </p:sp>
      <p:sp>
        <p:nvSpPr>
          <p:cNvPr id="3" name="ZoneTexte 2">
            <a:extLst>
              <a:ext uri="{FF2B5EF4-FFF2-40B4-BE49-F238E27FC236}">
                <a16:creationId xmlns="" xmlns:a16="http://schemas.microsoft.com/office/drawing/2014/main" id="{FD958192-8FF2-0A4E-B117-652BB63C7057}"/>
              </a:ext>
            </a:extLst>
          </p:cNvPr>
          <p:cNvSpPr txBox="1"/>
          <p:nvPr/>
        </p:nvSpPr>
        <p:spPr>
          <a:xfrm>
            <a:off x="2517285" y="294679"/>
            <a:ext cx="7330100" cy="1477328"/>
          </a:xfrm>
          <a:prstGeom prst="rect">
            <a:avLst/>
          </a:prstGeom>
          <a:noFill/>
        </p:spPr>
        <p:txBody>
          <a:bodyPr wrap="square" rtlCol="0">
            <a:spAutoFit/>
          </a:bodyPr>
          <a:lstStyle/>
          <a:p>
            <a:r>
              <a:rPr lang="fr-FR" sz="3600" dirty="0">
                <a:solidFill>
                  <a:srgbClr val="0E33E3"/>
                </a:solidFill>
              </a:rPr>
              <a:t>. L’Assemblée synodale</a:t>
            </a:r>
          </a:p>
          <a:p>
            <a:r>
              <a:rPr lang="fr-FR" sz="3600" dirty="0">
                <a:solidFill>
                  <a:srgbClr val="0E33E3"/>
                </a:solidFill>
              </a:rPr>
              <a:t>	</a:t>
            </a:r>
            <a:r>
              <a:rPr lang="fr-FR" sz="3200" b="1" i="1" dirty="0">
                <a:solidFill>
                  <a:srgbClr val="C00000"/>
                </a:solidFill>
              </a:rPr>
              <a:t>Le travail en atelier, samedi 12 mars</a:t>
            </a:r>
            <a:r>
              <a:rPr lang="fr-FR" dirty="0"/>
              <a:t>	</a:t>
            </a:r>
            <a:endParaRPr lang="fr-FR" sz="3600" dirty="0">
              <a:solidFill>
                <a:srgbClr val="0E33E3"/>
              </a:solidFill>
            </a:endParaRPr>
          </a:p>
        </p:txBody>
      </p:sp>
      <p:pic>
        <p:nvPicPr>
          <p:cNvPr id="4" name="Image 3">
            <a:extLst>
              <a:ext uri="{FF2B5EF4-FFF2-40B4-BE49-F238E27FC236}">
                <a16:creationId xmlns="" xmlns:a16="http://schemas.microsoft.com/office/drawing/2014/main" id="{0D1C460C-2F8E-0442-9B22-57D3897FAFDC}"/>
              </a:ext>
            </a:extLst>
          </p:cNvPr>
          <p:cNvPicPr>
            <a:picLocks noChangeAspect="1"/>
          </p:cNvPicPr>
          <p:nvPr/>
        </p:nvPicPr>
        <p:blipFill>
          <a:blip r:embed="rId3"/>
          <a:stretch>
            <a:fillRect/>
          </a:stretch>
        </p:blipFill>
        <p:spPr>
          <a:xfrm>
            <a:off x="133953" y="132414"/>
            <a:ext cx="1009047" cy="1560382"/>
          </a:xfrm>
          <a:prstGeom prst="rect">
            <a:avLst/>
          </a:prstGeom>
        </p:spPr>
      </p:pic>
      <p:pic>
        <p:nvPicPr>
          <p:cNvPr id="5" name="Image 4">
            <a:extLst>
              <a:ext uri="{FF2B5EF4-FFF2-40B4-BE49-F238E27FC236}">
                <a16:creationId xmlns="" xmlns:a16="http://schemas.microsoft.com/office/drawing/2014/main" id="{740DEB7C-CFA5-9D4B-B065-EDBD675B3CD6}"/>
              </a:ext>
            </a:extLst>
          </p:cNvPr>
          <p:cNvPicPr>
            <a:picLocks noChangeAspect="1"/>
          </p:cNvPicPr>
          <p:nvPr/>
        </p:nvPicPr>
        <p:blipFill>
          <a:blip r:embed="rId4"/>
          <a:stretch>
            <a:fillRect/>
          </a:stretch>
        </p:blipFill>
        <p:spPr>
          <a:xfrm>
            <a:off x="10832122" y="285080"/>
            <a:ext cx="1097573" cy="1407998"/>
          </a:xfrm>
          <a:prstGeom prst="rect">
            <a:avLst/>
          </a:prstGeom>
        </p:spPr>
      </p:pic>
      <p:sp>
        <p:nvSpPr>
          <p:cNvPr id="2" name="Rectangle 1">
            <a:extLst>
              <a:ext uri="{FF2B5EF4-FFF2-40B4-BE49-F238E27FC236}">
                <a16:creationId xmlns="" xmlns:a16="http://schemas.microsoft.com/office/drawing/2014/main" id="{B241F114-4A2F-BC44-ADD6-FDAD9053B050}"/>
              </a:ext>
            </a:extLst>
          </p:cNvPr>
          <p:cNvSpPr/>
          <p:nvPr/>
        </p:nvSpPr>
        <p:spPr>
          <a:xfrm>
            <a:off x="931986" y="2444640"/>
            <a:ext cx="3833446" cy="830997"/>
          </a:xfrm>
          <a:prstGeom prst="rect">
            <a:avLst/>
          </a:prstGeom>
        </p:spPr>
        <p:txBody>
          <a:bodyPr wrap="square">
            <a:spAutoFit/>
          </a:bodyPr>
          <a:lstStyle/>
          <a:p>
            <a:r>
              <a:rPr lang="fr-FR" sz="2400" b="1" i="0" dirty="0">
                <a:solidFill>
                  <a:srgbClr val="C00000"/>
                </a:solidFill>
                <a:effectLst/>
              </a:rPr>
              <a:t>15 ateliers </a:t>
            </a:r>
            <a:r>
              <a:rPr lang="fr-FR" sz="2400" b="1" i="0" dirty="0" smtClean="0">
                <a:solidFill>
                  <a:srgbClr val="C00000"/>
                </a:solidFill>
                <a:effectLst/>
              </a:rPr>
              <a:t>de 15 à </a:t>
            </a:r>
            <a:r>
              <a:rPr lang="fr-FR" sz="2400" b="1" i="0" dirty="0">
                <a:solidFill>
                  <a:srgbClr val="C00000"/>
                </a:solidFill>
                <a:effectLst/>
              </a:rPr>
              <a:t>20 personnes</a:t>
            </a:r>
            <a:endParaRPr lang="fr-FR" sz="2400" b="1" dirty="0">
              <a:solidFill>
                <a:srgbClr val="C00000"/>
              </a:solidFill>
            </a:endParaRPr>
          </a:p>
        </p:txBody>
      </p:sp>
      <p:pic>
        <p:nvPicPr>
          <p:cNvPr id="8" name="Image 7">
            <a:extLst>
              <a:ext uri="{FF2B5EF4-FFF2-40B4-BE49-F238E27FC236}">
                <a16:creationId xmlns="" xmlns:a16="http://schemas.microsoft.com/office/drawing/2014/main" id="{01999D89-41F8-8C4D-9B4C-D7081E10ADEF}"/>
              </a:ext>
            </a:extLst>
          </p:cNvPr>
          <p:cNvPicPr>
            <a:picLocks noChangeAspect="1"/>
          </p:cNvPicPr>
          <p:nvPr/>
        </p:nvPicPr>
        <p:blipFill>
          <a:blip r:embed="rId5"/>
          <a:stretch>
            <a:fillRect/>
          </a:stretch>
        </p:blipFill>
        <p:spPr>
          <a:xfrm>
            <a:off x="4951777" y="1786635"/>
            <a:ext cx="1414833" cy="1467590"/>
          </a:xfrm>
          <a:prstGeom prst="rect">
            <a:avLst/>
          </a:prstGeom>
        </p:spPr>
      </p:pic>
      <p:pic>
        <p:nvPicPr>
          <p:cNvPr id="9" name="Image 8">
            <a:extLst>
              <a:ext uri="{FF2B5EF4-FFF2-40B4-BE49-F238E27FC236}">
                <a16:creationId xmlns="" xmlns:a16="http://schemas.microsoft.com/office/drawing/2014/main" id="{E3173796-1674-8E47-B6C9-D84AB2966B97}"/>
              </a:ext>
            </a:extLst>
          </p:cNvPr>
          <p:cNvPicPr>
            <a:picLocks noChangeAspect="1"/>
          </p:cNvPicPr>
          <p:nvPr/>
        </p:nvPicPr>
        <p:blipFill>
          <a:blip r:embed="rId6"/>
          <a:stretch>
            <a:fillRect/>
          </a:stretch>
        </p:blipFill>
        <p:spPr>
          <a:xfrm>
            <a:off x="8864116" y="3301923"/>
            <a:ext cx="1422400" cy="1422400"/>
          </a:xfrm>
          <a:prstGeom prst="rect">
            <a:avLst/>
          </a:prstGeom>
        </p:spPr>
      </p:pic>
      <p:pic>
        <p:nvPicPr>
          <p:cNvPr id="10" name="Image 9">
            <a:extLst>
              <a:ext uri="{FF2B5EF4-FFF2-40B4-BE49-F238E27FC236}">
                <a16:creationId xmlns="" xmlns:a16="http://schemas.microsoft.com/office/drawing/2014/main" id="{A0BA5892-1ACA-2240-BD43-A5967380ECCA}"/>
              </a:ext>
            </a:extLst>
          </p:cNvPr>
          <p:cNvPicPr>
            <a:picLocks noChangeAspect="1"/>
          </p:cNvPicPr>
          <p:nvPr/>
        </p:nvPicPr>
        <p:blipFill>
          <a:blip r:embed="rId6"/>
          <a:stretch>
            <a:fillRect/>
          </a:stretch>
        </p:blipFill>
        <p:spPr>
          <a:xfrm>
            <a:off x="7906250" y="1736829"/>
            <a:ext cx="1422400" cy="1422400"/>
          </a:xfrm>
          <a:prstGeom prst="rect">
            <a:avLst/>
          </a:prstGeom>
        </p:spPr>
      </p:pic>
      <p:pic>
        <p:nvPicPr>
          <p:cNvPr id="11" name="Image 10">
            <a:extLst>
              <a:ext uri="{FF2B5EF4-FFF2-40B4-BE49-F238E27FC236}">
                <a16:creationId xmlns="" xmlns:a16="http://schemas.microsoft.com/office/drawing/2014/main" id="{84455563-CB6D-A746-9610-D187F3B28DBE}"/>
              </a:ext>
            </a:extLst>
          </p:cNvPr>
          <p:cNvPicPr>
            <a:picLocks noChangeAspect="1"/>
          </p:cNvPicPr>
          <p:nvPr/>
        </p:nvPicPr>
        <p:blipFill>
          <a:blip r:embed="rId6"/>
          <a:stretch>
            <a:fillRect/>
          </a:stretch>
        </p:blipFill>
        <p:spPr>
          <a:xfrm>
            <a:off x="9872786" y="2198450"/>
            <a:ext cx="1422400" cy="1422400"/>
          </a:xfrm>
          <a:prstGeom prst="rect">
            <a:avLst/>
          </a:prstGeom>
        </p:spPr>
      </p:pic>
      <p:sp>
        <p:nvSpPr>
          <p:cNvPr id="12" name="Rectangle 11">
            <a:extLst>
              <a:ext uri="{FF2B5EF4-FFF2-40B4-BE49-F238E27FC236}">
                <a16:creationId xmlns="" xmlns:a16="http://schemas.microsoft.com/office/drawing/2014/main" id="{7EAF1666-7292-4D42-902E-9C4A136BFB1C}"/>
              </a:ext>
            </a:extLst>
          </p:cNvPr>
          <p:cNvSpPr/>
          <p:nvPr/>
        </p:nvSpPr>
        <p:spPr>
          <a:xfrm>
            <a:off x="7297614" y="3067915"/>
            <a:ext cx="2011718" cy="461665"/>
          </a:xfrm>
          <a:prstGeom prst="rect">
            <a:avLst/>
          </a:prstGeom>
        </p:spPr>
        <p:txBody>
          <a:bodyPr wrap="square">
            <a:spAutoFit/>
          </a:bodyPr>
          <a:lstStyle/>
          <a:p>
            <a:r>
              <a:rPr lang="fr-FR" sz="2400" b="1" dirty="0">
                <a:solidFill>
                  <a:srgbClr val="C00000"/>
                </a:solidFill>
              </a:rPr>
              <a:t>3</a:t>
            </a:r>
            <a:r>
              <a:rPr lang="fr-FR" sz="2400" b="1" i="0" dirty="0">
                <a:solidFill>
                  <a:srgbClr val="C00000"/>
                </a:solidFill>
                <a:effectLst/>
              </a:rPr>
              <a:t> sous ateliers</a:t>
            </a:r>
            <a:endParaRPr lang="fr-FR" sz="2400" b="1" dirty="0">
              <a:solidFill>
                <a:srgbClr val="C00000"/>
              </a:solidFill>
            </a:endParaRPr>
          </a:p>
        </p:txBody>
      </p:sp>
      <p:sp>
        <p:nvSpPr>
          <p:cNvPr id="15" name="Flèche à angle droit 14">
            <a:extLst>
              <a:ext uri="{FF2B5EF4-FFF2-40B4-BE49-F238E27FC236}">
                <a16:creationId xmlns="" xmlns:a16="http://schemas.microsoft.com/office/drawing/2014/main" id="{132C8C4F-440C-9D4E-AC41-6EF8BCC47C63}"/>
              </a:ext>
            </a:extLst>
          </p:cNvPr>
          <p:cNvSpPr/>
          <p:nvPr/>
        </p:nvSpPr>
        <p:spPr>
          <a:xfrm rot="5400000">
            <a:off x="6474373" y="2796341"/>
            <a:ext cx="307757" cy="81573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 xmlns:a16="http://schemas.microsoft.com/office/drawing/2014/main" id="{C9E48223-BC09-9F40-A846-C68824E5AA79}"/>
              </a:ext>
            </a:extLst>
          </p:cNvPr>
          <p:cNvSpPr txBox="1"/>
          <p:nvPr/>
        </p:nvSpPr>
        <p:spPr>
          <a:xfrm>
            <a:off x="492366" y="3710343"/>
            <a:ext cx="11699633" cy="3046988"/>
          </a:xfrm>
          <a:prstGeom prst="rect">
            <a:avLst/>
          </a:prstGeom>
          <a:noFill/>
        </p:spPr>
        <p:txBody>
          <a:bodyPr wrap="square" rtlCol="0">
            <a:spAutoFit/>
          </a:bodyPr>
          <a:lstStyle/>
          <a:p>
            <a:r>
              <a:rPr lang="fr-FR" sz="2400" dirty="0"/>
              <a:t>Chaque </a:t>
            </a:r>
            <a:r>
              <a:rPr lang="fr-FR" sz="2400" b="1" dirty="0">
                <a:solidFill>
                  <a:srgbClr val="C00000"/>
                </a:solidFill>
              </a:rPr>
              <a:t>atelier</a:t>
            </a:r>
            <a:r>
              <a:rPr lang="fr-FR" sz="2400" dirty="0"/>
              <a:t> : une « </a:t>
            </a:r>
            <a:r>
              <a:rPr lang="fr-FR" sz="2400" b="1" dirty="0">
                <a:solidFill>
                  <a:srgbClr val="0E33E3"/>
                </a:solidFill>
              </a:rPr>
              <a:t>insistance</a:t>
            </a:r>
            <a:r>
              <a:rPr lang="fr-FR" sz="2400" dirty="0"/>
              <a:t> » du cahier synodal</a:t>
            </a:r>
          </a:p>
          <a:p>
            <a:r>
              <a:rPr lang="fr-FR" sz="2400" dirty="0"/>
              <a:t>	 	   </a:t>
            </a:r>
            <a:r>
              <a:rPr lang="fr-FR" sz="2400" dirty="0">
                <a:sym typeface="Wingdings" pitchFamily="2" charset="2"/>
              </a:rPr>
              <a:t>comportant de </a:t>
            </a:r>
            <a:r>
              <a:rPr lang="fr-FR" sz="2400" b="1" dirty="0">
                <a:solidFill>
                  <a:srgbClr val="0E33E3"/>
                </a:solidFill>
                <a:sym typeface="Wingdings" pitchFamily="2" charset="2"/>
              </a:rPr>
              <a:t>3 à 6 motions</a:t>
            </a:r>
          </a:p>
          <a:p>
            <a:endParaRPr lang="fr-FR" sz="1200" dirty="0">
              <a:sym typeface="Wingdings" pitchFamily="2" charset="2"/>
            </a:endParaRPr>
          </a:p>
          <a:p>
            <a:r>
              <a:rPr lang="fr-FR" sz="2400" dirty="0">
                <a:sym typeface="Wingdings" pitchFamily="2" charset="2"/>
              </a:rPr>
              <a:t>. Travail en </a:t>
            </a:r>
            <a:r>
              <a:rPr lang="fr-FR" sz="2400" b="1" dirty="0">
                <a:solidFill>
                  <a:srgbClr val="C00000"/>
                </a:solidFill>
                <a:sym typeface="Wingdings" pitchFamily="2" charset="2"/>
              </a:rPr>
              <a:t>sous ateliers </a:t>
            </a:r>
            <a:r>
              <a:rPr lang="fr-FR" sz="2400" dirty="0">
                <a:sym typeface="Wingdings" pitchFamily="2" charset="2"/>
              </a:rPr>
              <a:t>sur chacune de ces motions    </a:t>
            </a:r>
            <a:r>
              <a:rPr lang="fr-FR" sz="2000" b="1" dirty="0">
                <a:solidFill>
                  <a:srgbClr val="C00000"/>
                </a:solidFill>
                <a:sym typeface="Wingdings" pitchFamily="2" charset="2"/>
              </a:rPr>
              <a:t>1h45 matin + 1h après-midi</a:t>
            </a:r>
            <a:endParaRPr lang="fr-FR" sz="2400" b="1" dirty="0">
              <a:solidFill>
                <a:srgbClr val="C00000"/>
              </a:solidFill>
              <a:sym typeface="Wingdings" pitchFamily="2" charset="2"/>
            </a:endParaRPr>
          </a:p>
          <a:p>
            <a:r>
              <a:rPr lang="fr-FR" sz="2400" dirty="0">
                <a:sym typeface="Wingdings" pitchFamily="2" charset="2"/>
              </a:rPr>
              <a:t>	1. lire, discuter, amender au fond, éventuellement compléter (</a:t>
            </a:r>
            <a:r>
              <a:rPr lang="fr-FR" sz="1400" dirty="0">
                <a:sym typeface="Wingdings" pitchFamily="2" charset="2"/>
              </a:rPr>
              <a:t></a:t>
            </a:r>
            <a:r>
              <a:rPr lang="fr-FR" sz="2400" dirty="0">
                <a:sym typeface="Wingdings" pitchFamily="2" charset="2"/>
              </a:rPr>
              <a:t> une autre motion ?)</a:t>
            </a:r>
          </a:p>
          <a:p>
            <a:r>
              <a:rPr lang="fr-FR" sz="2400" dirty="0">
                <a:sym typeface="Wingdings" pitchFamily="2" charset="2"/>
              </a:rPr>
              <a:t>	2. obtention </a:t>
            </a:r>
            <a:r>
              <a:rPr lang="fr-FR" sz="2400" b="1" dirty="0">
                <a:solidFill>
                  <a:srgbClr val="0E33E3"/>
                </a:solidFill>
                <a:sym typeface="Wingdings" pitchFamily="2" charset="2"/>
              </a:rPr>
              <a:t>des propositions de motions </a:t>
            </a:r>
            <a:r>
              <a:rPr lang="fr-FR" sz="2400" dirty="0">
                <a:sym typeface="Wingdings" pitchFamily="2" charset="2"/>
              </a:rPr>
              <a:t>en vue de la mise en commun en atelier</a:t>
            </a:r>
          </a:p>
          <a:p>
            <a:endParaRPr lang="fr-FR" sz="1200" dirty="0">
              <a:sym typeface="Wingdings" pitchFamily="2" charset="2"/>
            </a:endParaRPr>
          </a:p>
          <a:p>
            <a:r>
              <a:rPr lang="fr-FR" sz="2400" dirty="0">
                <a:sym typeface="Wingdings" pitchFamily="2" charset="2"/>
              </a:rPr>
              <a:t>. Mise commun en </a:t>
            </a:r>
            <a:r>
              <a:rPr lang="fr-FR" sz="2400" b="1" dirty="0">
                <a:solidFill>
                  <a:srgbClr val="C00000"/>
                </a:solidFill>
                <a:sym typeface="Wingdings" pitchFamily="2" charset="2"/>
              </a:rPr>
              <a:t>atelier</a:t>
            </a:r>
            <a:r>
              <a:rPr lang="fr-FR" sz="2400" dirty="0">
                <a:sym typeface="Wingdings" pitchFamily="2" charset="2"/>
              </a:rPr>
              <a:t>, </a:t>
            </a:r>
            <a:r>
              <a:rPr lang="fr-FR" sz="2400" dirty="0" smtClean="0">
                <a:sym typeface="Wingdings" pitchFamily="2" charset="2"/>
              </a:rPr>
              <a:t>proposition </a:t>
            </a:r>
            <a:r>
              <a:rPr lang="fr-FR" sz="2400" dirty="0">
                <a:sym typeface="Wingdings" pitchFamily="2" charset="2"/>
              </a:rPr>
              <a:t>commune, priorisation :  = </a:t>
            </a:r>
            <a:r>
              <a:rPr lang="fr-FR" sz="2400" b="1" i="1" dirty="0">
                <a:sym typeface="Wingdings" pitchFamily="2" charset="2"/>
              </a:rPr>
              <a:t>accord</a:t>
            </a:r>
            <a:r>
              <a:rPr lang="fr-FR" sz="2400" dirty="0">
                <a:sym typeface="Wingdings" pitchFamily="2" charset="2"/>
              </a:rPr>
              <a:t>        </a:t>
            </a:r>
            <a:r>
              <a:rPr lang="fr-FR" sz="2000" b="1" dirty="0">
                <a:solidFill>
                  <a:srgbClr val="C00000"/>
                </a:solidFill>
                <a:sym typeface="Wingdings" pitchFamily="2" charset="2"/>
              </a:rPr>
              <a:t>1h45 après-midi</a:t>
            </a:r>
            <a:endParaRPr lang="fr-FR" sz="2400" b="1" dirty="0">
              <a:solidFill>
                <a:srgbClr val="C00000"/>
              </a:solidFill>
              <a:sym typeface="Wingdings" pitchFamily="2" charset="2"/>
            </a:endParaRPr>
          </a:p>
          <a:p>
            <a:r>
              <a:rPr lang="fr-FR" dirty="0"/>
              <a:t>	</a:t>
            </a:r>
            <a:r>
              <a:rPr lang="fr-FR" sz="2400" dirty="0">
                <a:sym typeface="Wingdings" pitchFamily="2" charset="2"/>
              </a:rPr>
              <a:t> transmission </a:t>
            </a:r>
            <a:r>
              <a:rPr lang="fr-FR" sz="2400" b="1" dirty="0">
                <a:solidFill>
                  <a:srgbClr val="0E33E3"/>
                </a:solidFill>
                <a:sym typeface="Wingdings" pitchFamily="2" charset="2"/>
              </a:rPr>
              <a:t>des motions, priorisées*, </a:t>
            </a:r>
            <a:r>
              <a:rPr lang="fr-FR" sz="2400" dirty="0">
                <a:sym typeface="Wingdings" pitchFamily="2" charset="2"/>
              </a:rPr>
              <a:t>en vue de l’</a:t>
            </a:r>
            <a:r>
              <a:rPr lang="fr-FR" sz="2400" b="1" dirty="0">
                <a:solidFill>
                  <a:srgbClr val="C00000"/>
                </a:solidFill>
                <a:sym typeface="Wingdings" pitchFamily="2" charset="2"/>
              </a:rPr>
              <a:t>assemblée synodale plénière</a:t>
            </a:r>
            <a:endParaRPr lang="fr-FR" sz="2400" b="1" dirty="0">
              <a:solidFill>
                <a:srgbClr val="C00000"/>
              </a:solidFill>
            </a:endParaRPr>
          </a:p>
        </p:txBody>
      </p:sp>
    </p:spTree>
    <p:extLst>
      <p:ext uri="{BB962C8B-B14F-4D97-AF65-F5344CB8AC3E}">
        <p14:creationId xmlns:p14="http://schemas.microsoft.com/office/powerpoint/2010/main" val="262846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5" grpId="0" animBg="1"/>
      <p:bldP spid="1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enir de Pontigny - modélisation">
            <a:extLst>
              <a:ext uri="{FF2B5EF4-FFF2-40B4-BE49-F238E27FC236}">
                <a16:creationId xmlns="" xmlns:a16="http://schemas.microsoft.com/office/drawing/2014/main" id="{13F5AB9D-73AE-684D-B6BF-5A929C8B7DB7}"/>
              </a:ext>
            </a:extLst>
          </p:cNvPr>
          <p:cNvSpPr txBox="1"/>
          <p:nvPr/>
        </p:nvSpPr>
        <p:spPr>
          <a:xfrm>
            <a:off x="0" y="1692796"/>
            <a:ext cx="157077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r>
              <a:rPr lang="fr-FR" sz="2000" dirty="0">
                <a:solidFill>
                  <a:srgbClr val="0E33E3"/>
                </a:solidFill>
                <a:latin typeface="Comic Sans MS" panose="030F0902030302020204" pitchFamily="66" charset="0"/>
              </a:rPr>
              <a:t>Les ateliers</a:t>
            </a:r>
            <a:endParaRPr sz="2000" dirty="0">
              <a:solidFill>
                <a:srgbClr val="0E33E3"/>
              </a:solidFill>
              <a:latin typeface="Comic Sans MS" panose="030F0902030302020204" pitchFamily="66" charset="0"/>
            </a:endParaRPr>
          </a:p>
        </p:txBody>
      </p:sp>
      <p:sp>
        <p:nvSpPr>
          <p:cNvPr id="3" name="ZoneTexte 2">
            <a:extLst>
              <a:ext uri="{FF2B5EF4-FFF2-40B4-BE49-F238E27FC236}">
                <a16:creationId xmlns="" xmlns:a16="http://schemas.microsoft.com/office/drawing/2014/main" id="{FD958192-8FF2-0A4E-B117-652BB63C7057}"/>
              </a:ext>
            </a:extLst>
          </p:cNvPr>
          <p:cNvSpPr txBox="1"/>
          <p:nvPr/>
        </p:nvSpPr>
        <p:spPr>
          <a:xfrm>
            <a:off x="2517285" y="294679"/>
            <a:ext cx="7330100" cy="1200329"/>
          </a:xfrm>
          <a:prstGeom prst="rect">
            <a:avLst/>
          </a:prstGeom>
          <a:noFill/>
        </p:spPr>
        <p:txBody>
          <a:bodyPr wrap="square" rtlCol="0">
            <a:spAutoFit/>
          </a:bodyPr>
          <a:lstStyle/>
          <a:p>
            <a:r>
              <a:rPr lang="fr-FR" sz="3600" dirty="0">
                <a:solidFill>
                  <a:srgbClr val="0E33E3"/>
                </a:solidFill>
              </a:rPr>
              <a:t>. L’Assemblée synodale</a:t>
            </a:r>
          </a:p>
          <a:p>
            <a:r>
              <a:rPr lang="fr-FR" sz="3600" dirty="0">
                <a:solidFill>
                  <a:srgbClr val="0E33E3"/>
                </a:solidFill>
              </a:rPr>
              <a:t>	</a:t>
            </a:r>
            <a:r>
              <a:rPr lang="fr-FR" sz="3200" b="1" i="1" dirty="0">
                <a:solidFill>
                  <a:srgbClr val="C00000"/>
                </a:solidFill>
              </a:rPr>
              <a:t>Le rôle d’animateur </a:t>
            </a:r>
            <a:r>
              <a:rPr lang="fr-FR" dirty="0"/>
              <a:t>	</a:t>
            </a:r>
            <a:endParaRPr lang="fr-FR" sz="3600" dirty="0">
              <a:solidFill>
                <a:srgbClr val="0E33E3"/>
              </a:solidFill>
            </a:endParaRPr>
          </a:p>
        </p:txBody>
      </p:sp>
      <p:pic>
        <p:nvPicPr>
          <p:cNvPr id="4" name="Image 3">
            <a:extLst>
              <a:ext uri="{FF2B5EF4-FFF2-40B4-BE49-F238E27FC236}">
                <a16:creationId xmlns="" xmlns:a16="http://schemas.microsoft.com/office/drawing/2014/main" id="{0D1C460C-2F8E-0442-9B22-57D3897FAFDC}"/>
              </a:ext>
            </a:extLst>
          </p:cNvPr>
          <p:cNvPicPr>
            <a:picLocks noChangeAspect="1"/>
          </p:cNvPicPr>
          <p:nvPr/>
        </p:nvPicPr>
        <p:blipFill>
          <a:blip r:embed="rId2"/>
          <a:stretch>
            <a:fillRect/>
          </a:stretch>
        </p:blipFill>
        <p:spPr>
          <a:xfrm>
            <a:off x="133953" y="132414"/>
            <a:ext cx="1009047" cy="1560382"/>
          </a:xfrm>
          <a:prstGeom prst="rect">
            <a:avLst/>
          </a:prstGeom>
        </p:spPr>
      </p:pic>
      <p:pic>
        <p:nvPicPr>
          <p:cNvPr id="5" name="Image 4">
            <a:extLst>
              <a:ext uri="{FF2B5EF4-FFF2-40B4-BE49-F238E27FC236}">
                <a16:creationId xmlns="" xmlns:a16="http://schemas.microsoft.com/office/drawing/2014/main" id="{740DEB7C-CFA5-9D4B-B065-EDBD675B3CD6}"/>
              </a:ext>
            </a:extLst>
          </p:cNvPr>
          <p:cNvPicPr>
            <a:picLocks noChangeAspect="1"/>
          </p:cNvPicPr>
          <p:nvPr/>
        </p:nvPicPr>
        <p:blipFill>
          <a:blip r:embed="rId3"/>
          <a:stretch>
            <a:fillRect/>
          </a:stretch>
        </p:blipFill>
        <p:spPr>
          <a:xfrm>
            <a:off x="10832122" y="285080"/>
            <a:ext cx="1097573" cy="1407998"/>
          </a:xfrm>
          <a:prstGeom prst="rect">
            <a:avLst/>
          </a:prstGeom>
        </p:spPr>
      </p:pic>
      <p:sp>
        <p:nvSpPr>
          <p:cNvPr id="2" name="Rectangle 1">
            <a:extLst>
              <a:ext uri="{FF2B5EF4-FFF2-40B4-BE49-F238E27FC236}">
                <a16:creationId xmlns="" xmlns:a16="http://schemas.microsoft.com/office/drawing/2014/main" id="{B241F114-4A2F-BC44-ADD6-FDAD9053B050}"/>
              </a:ext>
            </a:extLst>
          </p:cNvPr>
          <p:cNvSpPr/>
          <p:nvPr/>
        </p:nvSpPr>
        <p:spPr>
          <a:xfrm>
            <a:off x="3964078" y="2026798"/>
            <a:ext cx="1469567" cy="523220"/>
          </a:xfrm>
          <a:prstGeom prst="rect">
            <a:avLst/>
          </a:prstGeom>
        </p:spPr>
        <p:txBody>
          <a:bodyPr wrap="square">
            <a:spAutoFit/>
          </a:bodyPr>
          <a:lstStyle/>
          <a:p>
            <a:r>
              <a:rPr lang="fr-FR" sz="2800" b="1" dirty="0">
                <a:solidFill>
                  <a:srgbClr val="C00000"/>
                </a:solidFill>
              </a:rPr>
              <a:t>d’</a:t>
            </a:r>
            <a:r>
              <a:rPr lang="fr-FR" sz="2800" b="1" i="0" dirty="0">
                <a:solidFill>
                  <a:srgbClr val="C00000"/>
                </a:solidFill>
                <a:effectLst/>
              </a:rPr>
              <a:t>atelier</a:t>
            </a:r>
            <a:endParaRPr lang="fr-FR" sz="2800" b="1" dirty="0">
              <a:solidFill>
                <a:srgbClr val="C00000"/>
              </a:solidFill>
            </a:endParaRPr>
          </a:p>
        </p:txBody>
      </p:sp>
      <p:pic>
        <p:nvPicPr>
          <p:cNvPr id="8" name="Image 7">
            <a:extLst>
              <a:ext uri="{FF2B5EF4-FFF2-40B4-BE49-F238E27FC236}">
                <a16:creationId xmlns="" xmlns:a16="http://schemas.microsoft.com/office/drawing/2014/main" id="{01999D89-41F8-8C4D-9B4C-D7081E10ADEF}"/>
              </a:ext>
            </a:extLst>
          </p:cNvPr>
          <p:cNvPicPr>
            <a:picLocks noChangeAspect="1"/>
          </p:cNvPicPr>
          <p:nvPr/>
        </p:nvPicPr>
        <p:blipFill>
          <a:blip r:embed="rId4"/>
          <a:stretch>
            <a:fillRect/>
          </a:stretch>
        </p:blipFill>
        <p:spPr>
          <a:xfrm>
            <a:off x="5686924" y="1772379"/>
            <a:ext cx="1414833" cy="1467590"/>
          </a:xfrm>
          <a:prstGeom prst="rect">
            <a:avLst/>
          </a:prstGeom>
        </p:spPr>
      </p:pic>
      <p:sp>
        <p:nvSpPr>
          <p:cNvPr id="16" name="ZoneTexte 15">
            <a:extLst>
              <a:ext uri="{FF2B5EF4-FFF2-40B4-BE49-F238E27FC236}">
                <a16:creationId xmlns="" xmlns:a16="http://schemas.microsoft.com/office/drawing/2014/main" id="{C9E48223-BC09-9F40-A846-C68824E5AA79}"/>
              </a:ext>
            </a:extLst>
          </p:cNvPr>
          <p:cNvSpPr txBox="1"/>
          <p:nvPr/>
        </p:nvSpPr>
        <p:spPr>
          <a:xfrm>
            <a:off x="492366" y="3464153"/>
            <a:ext cx="11699633" cy="3231654"/>
          </a:xfrm>
          <a:prstGeom prst="rect">
            <a:avLst/>
          </a:prstGeom>
          <a:noFill/>
        </p:spPr>
        <p:txBody>
          <a:bodyPr wrap="square" rtlCol="0">
            <a:spAutoFit/>
          </a:bodyPr>
          <a:lstStyle/>
          <a:p>
            <a:r>
              <a:rPr lang="fr-FR" sz="2400" b="1" dirty="0">
                <a:solidFill>
                  <a:srgbClr val="C00000"/>
                </a:solidFill>
              </a:rPr>
              <a:t>1er temps </a:t>
            </a:r>
            <a:r>
              <a:rPr lang="fr-FR" sz="2400" dirty="0"/>
              <a:t>ensemble  </a:t>
            </a:r>
            <a:r>
              <a:rPr lang="fr-FR" sz="2000" dirty="0">
                <a:solidFill>
                  <a:srgbClr val="C00000"/>
                </a:solidFill>
              </a:rPr>
              <a:t>	+/- 10-15  min</a:t>
            </a:r>
          </a:p>
          <a:p>
            <a:r>
              <a:rPr lang="fr-FR" sz="2400" dirty="0">
                <a:sym typeface="Wingdings" pitchFamily="2" charset="2"/>
              </a:rPr>
              <a:t>     .  redire l’objectif  travail sur une insistance / 5 motions en vue de l’</a:t>
            </a:r>
            <a:r>
              <a:rPr lang="fr-FR" sz="2400" b="1" dirty="0">
                <a:solidFill>
                  <a:srgbClr val="C00000"/>
                </a:solidFill>
                <a:sym typeface="Wingdings" pitchFamily="2" charset="2"/>
              </a:rPr>
              <a:t>Assemblée plénière</a:t>
            </a:r>
          </a:p>
          <a:p>
            <a:r>
              <a:rPr lang="fr-FR" sz="2400" dirty="0">
                <a:sym typeface="Wingdings" pitchFamily="2" charset="2"/>
              </a:rPr>
              <a:t>     .  répartition en sous-ateliers (3x6-7), rappel de l’objectif de chaque sous-ateliers, animation, rendu attendu (fond et forme) </a:t>
            </a:r>
          </a:p>
          <a:p>
            <a:r>
              <a:rPr lang="fr-FR" sz="1200" dirty="0">
                <a:sym typeface="Wingdings" pitchFamily="2" charset="2"/>
              </a:rPr>
              <a:t>		</a:t>
            </a:r>
          </a:p>
          <a:p>
            <a:r>
              <a:rPr lang="fr-FR" sz="2400" b="1" dirty="0">
                <a:solidFill>
                  <a:srgbClr val="C00000"/>
                </a:solidFill>
                <a:sym typeface="Wingdings" pitchFamily="2" charset="2"/>
              </a:rPr>
              <a:t>2</a:t>
            </a:r>
            <a:r>
              <a:rPr lang="fr-FR" sz="2400" b="1" baseline="30000" dirty="0">
                <a:solidFill>
                  <a:srgbClr val="C00000"/>
                </a:solidFill>
                <a:sym typeface="Wingdings" pitchFamily="2" charset="2"/>
              </a:rPr>
              <a:t>ème</a:t>
            </a:r>
            <a:r>
              <a:rPr lang="fr-FR" sz="2400" b="1" dirty="0">
                <a:solidFill>
                  <a:srgbClr val="C00000"/>
                </a:solidFill>
                <a:sym typeface="Wingdings" pitchFamily="2" charset="2"/>
              </a:rPr>
              <a:t> temps 	</a:t>
            </a:r>
            <a:r>
              <a:rPr lang="fr-FR" sz="2000" dirty="0">
                <a:solidFill>
                  <a:srgbClr val="C00000"/>
                </a:solidFill>
                <a:sym typeface="Wingdings" pitchFamily="2" charset="2"/>
              </a:rPr>
              <a:t>1h45</a:t>
            </a:r>
            <a:endParaRPr lang="fr-FR" sz="2400" dirty="0">
              <a:solidFill>
                <a:srgbClr val="C00000"/>
              </a:solidFill>
              <a:sym typeface="Wingdings" pitchFamily="2" charset="2"/>
            </a:endParaRPr>
          </a:p>
          <a:p>
            <a:r>
              <a:rPr lang="fr-FR" sz="2400" dirty="0">
                <a:sym typeface="Wingdings" pitchFamily="2" charset="2"/>
              </a:rPr>
              <a:t>. </a:t>
            </a:r>
            <a:r>
              <a:rPr lang="fr-FR" sz="2400" b="1" dirty="0">
                <a:sym typeface="Wingdings" pitchFamily="2" charset="2"/>
              </a:rPr>
              <a:t>Mise en commun du travail des trois sous-ateliers </a:t>
            </a:r>
            <a:r>
              <a:rPr lang="fr-FR" sz="2400" dirty="0">
                <a:sym typeface="Wingdings" pitchFamily="2" charset="2"/>
              </a:rPr>
              <a:t>: motion par motion (20 min / motion ?)</a:t>
            </a:r>
          </a:p>
          <a:p>
            <a:r>
              <a:rPr lang="fr-FR" sz="2400" dirty="0">
                <a:sym typeface="Wingdings" pitchFamily="2" charset="2"/>
              </a:rPr>
              <a:t>	 obtention </a:t>
            </a:r>
            <a:r>
              <a:rPr lang="fr-FR" sz="2400" b="1" dirty="0">
                <a:sym typeface="Wingdings" pitchFamily="2" charset="2"/>
              </a:rPr>
              <a:t>d’une proposition commune pour chaque mot</a:t>
            </a:r>
            <a:r>
              <a:rPr lang="fr-FR" sz="2400" dirty="0">
                <a:sym typeface="Wingdings" pitchFamily="2" charset="2"/>
              </a:rPr>
              <a:t>ion + </a:t>
            </a:r>
            <a:r>
              <a:rPr lang="fr-FR" sz="2400" b="1" dirty="0">
                <a:sym typeface="Wingdings" pitchFamily="2" charset="2"/>
              </a:rPr>
              <a:t>priorisation*</a:t>
            </a:r>
            <a:r>
              <a:rPr lang="fr-FR" sz="2400" dirty="0">
                <a:sym typeface="Wingdings" pitchFamily="2" charset="2"/>
              </a:rPr>
              <a:t>.</a:t>
            </a:r>
            <a:endParaRPr lang="fr-FR" sz="1200" dirty="0">
              <a:sym typeface="Wingdings" pitchFamily="2" charset="2"/>
            </a:endParaRPr>
          </a:p>
          <a:p>
            <a:r>
              <a:rPr lang="fr-FR" dirty="0"/>
              <a:t>		</a:t>
            </a:r>
            <a:r>
              <a:rPr lang="fr-FR" sz="2400" dirty="0">
                <a:sym typeface="Wingdings" pitchFamily="2" charset="2"/>
              </a:rPr>
              <a:t>saisie et transmission en vue </a:t>
            </a:r>
            <a:r>
              <a:rPr lang="fr-FR" sz="2400" b="1" dirty="0">
                <a:solidFill>
                  <a:srgbClr val="C00000"/>
                </a:solidFill>
                <a:sym typeface="Wingdings" pitchFamily="2" charset="2"/>
              </a:rPr>
              <a:t>Assemblée plénière</a:t>
            </a:r>
            <a:endParaRPr lang="fr-FR" sz="2400" b="1" dirty="0">
              <a:solidFill>
                <a:srgbClr val="C00000"/>
              </a:solidFill>
            </a:endParaRPr>
          </a:p>
        </p:txBody>
      </p:sp>
    </p:spTree>
    <p:extLst>
      <p:ext uri="{BB962C8B-B14F-4D97-AF65-F5344CB8AC3E}">
        <p14:creationId xmlns:p14="http://schemas.microsoft.com/office/powerpoint/2010/main" val="26734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enir de Pontigny - modélisation">
            <a:extLst>
              <a:ext uri="{FF2B5EF4-FFF2-40B4-BE49-F238E27FC236}">
                <a16:creationId xmlns="" xmlns:a16="http://schemas.microsoft.com/office/drawing/2014/main" id="{13F5AB9D-73AE-684D-B6BF-5A929C8B7DB7}"/>
              </a:ext>
            </a:extLst>
          </p:cNvPr>
          <p:cNvSpPr txBox="1"/>
          <p:nvPr/>
        </p:nvSpPr>
        <p:spPr>
          <a:xfrm>
            <a:off x="0" y="1692796"/>
            <a:ext cx="157077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r>
              <a:rPr lang="fr-FR" sz="2000" dirty="0">
                <a:solidFill>
                  <a:srgbClr val="0E33E3"/>
                </a:solidFill>
                <a:latin typeface="Comic Sans MS" panose="030F0902030302020204" pitchFamily="66" charset="0"/>
              </a:rPr>
              <a:t>Les ateliers</a:t>
            </a:r>
            <a:endParaRPr sz="2000" dirty="0">
              <a:solidFill>
                <a:srgbClr val="0E33E3"/>
              </a:solidFill>
              <a:latin typeface="Comic Sans MS" panose="030F0902030302020204" pitchFamily="66" charset="0"/>
            </a:endParaRPr>
          </a:p>
        </p:txBody>
      </p:sp>
      <p:sp>
        <p:nvSpPr>
          <p:cNvPr id="3" name="ZoneTexte 2">
            <a:extLst>
              <a:ext uri="{FF2B5EF4-FFF2-40B4-BE49-F238E27FC236}">
                <a16:creationId xmlns="" xmlns:a16="http://schemas.microsoft.com/office/drawing/2014/main" id="{FD958192-8FF2-0A4E-B117-652BB63C7057}"/>
              </a:ext>
            </a:extLst>
          </p:cNvPr>
          <p:cNvSpPr txBox="1"/>
          <p:nvPr/>
        </p:nvSpPr>
        <p:spPr>
          <a:xfrm>
            <a:off x="2517285" y="294679"/>
            <a:ext cx="7330100" cy="1200329"/>
          </a:xfrm>
          <a:prstGeom prst="rect">
            <a:avLst/>
          </a:prstGeom>
          <a:noFill/>
        </p:spPr>
        <p:txBody>
          <a:bodyPr wrap="square" rtlCol="0">
            <a:spAutoFit/>
          </a:bodyPr>
          <a:lstStyle/>
          <a:p>
            <a:r>
              <a:rPr lang="fr-FR" sz="3600" dirty="0">
                <a:solidFill>
                  <a:srgbClr val="0E33E3"/>
                </a:solidFill>
              </a:rPr>
              <a:t>. L’Assemblée synodale</a:t>
            </a:r>
          </a:p>
          <a:p>
            <a:r>
              <a:rPr lang="fr-FR" sz="3600" dirty="0">
                <a:solidFill>
                  <a:srgbClr val="0E33E3"/>
                </a:solidFill>
              </a:rPr>
              <a:t>	</a:t>
            </a:r>
            <a:r>
              <a:rPr lang="fr-FR" sz="3200" b="1" i="1" dirty="0">
                <a:solidFill>
                  <a:srgbClr val="C00000"/>
                </a:solidFill>
              </a:rPr>
              <a:t>Le rôle d’animateur </a:t>
            </a:r>
            <a:r>
              <a:rPr lang="fr-FR" dirty="0"/>
              <a:t>	</a:t>
            </a:r>
            <a:endParaRPr lang="fr-FR" sz="3600" dirty="0">
              <a:solidFill>
                <a:srgbClr val="0E33E3"/>
              </a:solidFill>
            </a:endParaRPr>
          </a:p>
        </p:txBody>
      </p:sp>
      <p:pic>
        <p:nvPicPr>
          <p:cNvPr id="4" name="Image 3">
            <a:extLst>
              <a:ext uri="{FF2B5EF4-FFF2-40B4-BE49-F238E27FC236}">
                <a16:creationId xmlns="" xmlns:a16="http://schemas.microsoft.com/office/drawing/2014/main" id="{0D1C460C-2F8E-0442-9B22-57D3897FAFDC}"/>
              </a:ext>
            </a:extLst>
          </p:cNvPr>
          <p:cNvPicPr>
            <a:picLocks noChangeAspect="1"/>
          </p:cNvPicPr>
          <p:nvPr/>
        </p:nvPicPr>
        <p:blipFill>
          <a:blip r:embed="rId2"/>
          <a:stretch>
            <a:fillRect/>
          </a:stretch>
        </p:blipFill>
        <p:spPr>
          <a:xfrm>
            <a:off x="133953" y="132414"/>
            <a:ext cx="1009047" cy="1560382"/>
          </a:xfrm>
          <a:prstGeom prst="rect">
            <a:avLst/>
          </a:prstGeom>
        </p:spPr>
      </p:pic>
      <p:pic>
        <p:nvPicPr>
          <p:cNvPr id="5" name="Image 4">
            <a:extLst>
              <a:ext uri="{FF2B5EF4-FFF2-40B4-BE49-F238E27FC236}">
                <a16:creationId xmlns="" xmlns:a16="http://schemas.microsoft.com/office/drawing/2014/main" id="{740DEB7C-CFA5-9D4B-B065-EDBD675B3CD6}"/>
              </a:ext>
            </a:extLst>
          </p:cNvPr>
          <p:cNvPicPr>
            <a:picLocks noChangeAspect="1"/>
          </p:cNvPicPr>
          <p:nvPr/>
        </p:nvPicPr>
        <p:blipFill>
          <a:blip r:embed="rId3"/>
          <a:stretch>
            <a:fillRect/>
          </a:stretch>
        </p:blipFill>
        <p:spPr>
          <a:xfrm>
            <a:off x="10832122" y="285080"/>
            <a:ext cx="1097573" cy="1407998"/>
          </a:xfrm>
          <a:prstGeom prst="rect">
            <a:avLst/>
          </a:prstGeom>
        </p:spPr>
      </p:pic>
      <p:sp>
        <p:nvSpPr>
          <p:cNvPr id="2" name="Rectangle 1">
            <a:extLst>
              <a:ext uri="{FF2B5EF4-FFF2-40B4-BE49-F238E27FC236}">
                <a16:creationId xmlns="" xmlns:a16="http://schemas.microsoft.com/office/drawing/2014/main" id="{B241F114-4A2F-BC44-ADD6-FDAD9053B050}"/>
              </a:ext>
            </a:extLst>
          </p:cNvPr>
          <p:cNvSpPr/>
          <p:nvPr/>
        </p:nvSpPr>
        <p:spPr>
          <a:xfrm>
            <a:off x="3604846" y="2026798"/>
            <a:ext cx="2549769" cy="523220"/>
          </a:xfrm>
          <a:prstGeom prst="rect">
            <a:avLst/>
          </a:prstGeom>
        </p:spPr>
        <p:txBody>
          <a:bodyPr wrap="square">
            <a:spAutoFit/>
          </a:bodyPr>
          <a:lstStyle/>
          <a:p>
            <a:r>
              <a:rPr lang="fr-FR" sz="2800" b="1" dirty="0">
                <a:solidFill>
                  <a:srgbClr val="C00000"/>
                </a:solidFill>
              </a:rPr>
              <a:t>de sous-atelier</a:t>
            </a:r>
          </a:p>
        </p:txBody>
      </p:sp>
      <p:sp>
        <p:nvSpPr>
          <p:cNvPr id="16" name="ZoneTexte 15">
            <a:extLst>
              <a:ext uri="{FF2B5EF4-FFF2-40B4-BE49-F238E27FC236}">
                <a16:creationId xmlns="" xmlns:a16="http://schemas.microsoft.com/office/drawing/2014/main" id="{C9E48223-BC09-9F40-A846-C68824E5AA79}"/>
              </a:ext>
            </a:extLst>
          </p:cNvPr>
          <p:cNvSpPr txBox="1"/>
          <p:nvPr/>
        </p:nvSpPr>
        <p:spPr>
          <a:xfrm>
            <a:off x="350697" y="3180815"/>
            <a:ext cx="11806958" cy="3416320"/>
          </a:xfrm>
          <a:prstGeom prst="rect">
            <a:avLst/>
          </a:prstGeom>
          <a:noFill/>
        </p:spPr>
        <p:txBody>
          <a:bodyPr wrap="square" rtlCol="0">
            <a:spAutoFit/>
          </a:bodyPr>
          <a:lstStyle/>
          <a:p>
            <a:r>
              <a:rPr lang="fr-FR" sz="2400" b="1" dirty="0">
                <a:solidFill>
                  <a:srgbClr val="C00000"/>
                </a:solidFill>
              </a:rPr>
              <a:t>Deux temps </a:t>
            </a:r>
            <a:r>
              <a:rPr lang="fr-FR" sz="2400" dirty="0"/>
              <a:t>de travail  	</a:t>
            </a:r>
            <a:r>
              <a:rPr lang="fr-FR" sz="2000" dirty="0">
                <a:solidFill>
                  <a:srgbClr val="C00000"/>
                </a:solidFill>
              </a:rPr>
              <a:t>1h45 samedi matin + 1h début d’après-midi</a:t>
            </a:r>
            <a:endParaRPr lang="fr-FR" sz="2400" dirty="0">
              <a:solidFill>
                <a:srgbClr val="C00000"/>
              </a:solidFill>
            </a:endParaRPr>
          </a:p>
          <a:p>
            <a:r>
              <a:rPr lang="fr-FR" sz="2400" dirty="0">
                <a:sym typeface="Wingdings" pitchFamily="2" charset="2"/>
              </a:rPr>
              <a:t>     .  Présentation de chacun. -  désignation de qui prend des notes </a:t>
            </a:r>
            <a:r>
              <a:rPr lang="fr-FR" sz="2000" dirty="0">
                <a:sym typeface="Wingdings" pitchFamily="2" charset="2"/>
              </a:rPr>
              <a:t>(rédaction des motions)</a:t>
            </a:r>
            <a:r>
              <a:rPr lang="fr-FR" sz="2400" dirty="0">
                <a:sym typeface="Wingdings" pitchFamily="2" charset="2"/>
              </a:rPr>
              <a:t> </a:t>
            </a:r>
          </a:p>
          <a:p>
            <a:r>
              <a:rPr lang="fr-FR" sz="2400" dirty="0">
                <a:sym typeface="Wingdings" pitchFamily="2" charset="2"/>
              </a:rPr>
              <a:t>     .  Relecture de </a:t>
            </a:r>
            <a:r>
              <a:rPr lang="fr-FR" sz="2400" b="1" dirty="0">
                <a:solidFill>
                  <a:srgbClr val="0E33E3"/>
                </a:solidFill>
                <a:sym typeface="Wingdings" pitchFamily="2" charset="2"/>
              </a:rPr>
              <a:t>l’insistance</a:t>
            </a:r>
            <a:r>
              <a:rPr lang="fr-FR" sz="2400" b="1" dirty="0">
                <a:sym typeface="Wingdings" pitchFamily="2" charset="2"/>
              </a:rPr>
              <a:t> - constat et convictions </a:t>
            </a:r>
            <a:r>
              <a:rPr lang="fr-FR" sz="2400" dirty="0">
                <a:sym typeface="Wingdings" pitchFamily="2" charset="2"/>
              </a:rPr>
              <a:t>- puis travail par motion successive</a:t>
            </a:r>
          </a:p>
          <a:p>
            <a:r>
              <a:rPr lang="fr-FR" sz="2400" dirty="0">
                <a:sym typeface="Wingdings" pitchFamily="2" charset="2"/>
              </a:rPr>
              <a:t>         jusqu’à proposition des </a:t>
            </a:r>
            <a:r>
              <a:rPr lang="fr-FR" sz="2400" b="1" dirty="0">
                <a:solidFill>
                  <a:srgbClr val="0E33E3"/>
                </a:solidFill>
                <a:sym typeface="Wingdings" pitchFamily="2" charset="2"/>
              </a:rPr>
              <a:t>motions amendées</a:t>
            </a:r>
            <a:r>
              <a:rPr lang="fr-FR" sz="2400" dirty="0">
                <a:sym typeface="Wingdings" pitchFamily="2" charset="2"/>
              </a:rPr>
              <a:t> </a:t>
            </a:r>
          </a:p>
          <a:p>
            <a:r>
              <a:rPr lang="fr-FR" sz="2400" dirty="0">
                <a:solidFill>
                  <a:srgbClr val="FF0000"/>
                </a:solidFill>
                <a:sym typeface="Wingdings" pitchFamily="2" charset="2"/>
              </a:rPr>
              <a:t>        ! Attention </a:t>
            </a:r>
            <a:r>
              <a:rPr lang="fr-FR" sz="2400" dirty="0">
                <a:sym typeface="Wingdings" pitchFamily="2" charset="2"/>
              </a:rPr>
              <a:t>à veiller au temps pour aller au bout du travail </a:t>
            </a:r>
            <a:r>
              <a:rPr lang="fr-FR" sz="2400" i="1" dirty="0">
                <a:sym typeface="Wingdings" pitchFamily="2" charset="2"/>
              </a:rPr>
              <a:t>+ éventuelle motion nouvelle</a:t>
            </a:r>
          </a:p>
          <a:p>
            <a:endParaRPr lang="fr-FR" sz="1200" dirty="0">
              <a:sym typeface="Wingdings" pitchFamily="2" charset="2"/>
            </a:endParaRPr>
          </a:p>
          <a:p>
            <a:r>
              <a:rPr lang="fr-FR" sz="1200" dirty="0">
                <a:sym typeface="Wingdings" pitchFamily="2" charset="2"/>
              </a:rPr>
              <a:t>		</a:t>
            </a:r>
          </a:p>
          <a:p>
            <a:r>
              <a:rPr lang="fr-FR" sz="2400" b="1" dirty="0">
                <a:solidFill>
                  <a:srgbClr val="C00000"/>
                </a:solidFill>
                <a:sym typeface="Wingdings" pitchFamily="2" charset="2"/>
              </a:rPr>
              <a:t>Mise en commun en atelier 	    </a:t>
            </a:r>
            <a:r>
              <a:rPr lang="fr-FR" sz="2000" dirty="0">
                <a:solidFill>
                  <a:srgbClr val="C00000"/>
                </a:solidFill>
                <a:sym typeface="Wingdings" pitchFamily="2" charset="2"/>
              </a:rPr>
              <a:t>1h45</a:t>
            </a:r>
            <a:endParaRPr lang="fr-FR" sz="2400" dirty="0">
              <a:solidFill>
                <a:srgbClr val="C00000"/>
              </a:solidFill>
              <a:sym typeface="Wingdings" pitchFamily="2" charset="2"/>
            </a:endParaRPr>
          </a:p>
          <a:p>
            <a:r>
              <a:rPr lang="fr-FR" sz="2400" dirty="0">
                <a:sym typeface="Wingdings" pitchFamily="2" charset="2"/>
              </a:rPr>
              <a:t>. Présentation des propositions de </a:t>
            </a:r>
            <a:r>
              <a:rPr lang="fr-FR" sz="2400" b="1" dirty="0">
                <a:solidFill>
                  <a:srgbClr val="0E33E3"/>
                </a:solidFill>
                <a:sym typeface="Wingdings" pitchFamily="2" charset="2"/>
              </a:rPr>
              <a:t>motions amendées </a:t>
            </a:r>
            <a:r>
              <a:rPr lang="fr-FR" sz="2400" dirty="0">
                <a:sym typeface="Wingdings" pitchFamily="2" charset="2"/>
              </a:rPr>
              <a:t>du sous-atelier par un de ses membres</a:t>
            </a:r>
          </a:p>
          <a:p>
            <a:endParaRPr lang="fr-FR" sz="2400" b="1" dirty="0">
              <a:solidFill>
                <a:srgbClr val="C00000"/>
              </a:solidFill>
            </a:endParaRPr>
          </a:p>
        </p:txBody>
      </p:sp>
      <p:pic>
        <p:nvPicPr>
          <p:cNvPr id="9" name="Image 8">
            <a:extLst>
              <a:ext uri="{FF2B5EF4-FFF2-40B4-BE49-F238E27FC236}">
                <a16:creationId xmlns="" xmlns:a16="http://schemas.microsoft.com/office/drawing/2014/main" id="{C4370945-3D3D-4B43-9AED-1F97BD98914F}"/>
              </a:ext>
            </a:extLst>
          </p:cNvPr>
          <p:cNvPicPr>
            <a:picLocks noChangeAspect="1"/>
          </p:cNvPicPr>
          <p:nvPr/>
        </p:nvPicPr>
        <p:blipFill>
          <a:blip r:embed="rId4"/>
          <a:stretch>
            <a:fillRect/>
          </a:stretch>
        </p:blipFill>
        <p:spPr>
          <a:xfrm>
            <a:off x="6499482" y="1736829"/>
            <a:ext cx="1422400" cy="1422400"/>
          </a:xfrm>
          <a:prstGeom prst="rect">
            <a:avLst/>
          </a:prstGeom>
        </p:spPr>
      </p:pic>
    </p:spTree>
    <p:extLst>
      <p:ext uri="{BB962C8B-B14F-4D97-AF65-F5344CB8AC3E}">
        <p14:creationId xmlns:p14="http://schemas.microsoft.com/office/powerpoint/2010/main" val="165442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enir de Pontigny - modélisation">
            <a:extLst>
              <a:ext uri="{FF2B5EF4-FFF2-40B4-BE49-F238E27FC236}">
                <a16:creationId xmlns="" xmlns:a16="http://schemas.microsoft.com/office/drawing/2014/main" id="{13F5AB9D-73AE-684D-B6BF-5A929C8B7DB7}"/>
              </a:ext>
            </a:extLst>
          </p:cNvPr>
          <p:cNvSpPr txBox="1"/>
          <p:nvPr/>
        </p:nvSpPr>
        <p:spPr>
          <a:xfrm>
            <a:off x="0" y="1692796"/>
            <a:ext cx="157077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r>
              <a:rPr lang="fr-FR" sz="2000" dirty="0">
                <a:solidFill>
                  <a:srgbClr val="0E33E3"/>
                </a:solidFill>
                <a:latin typeface="Comic Sans MS" panose="030F0902030302020204" pitchFamily="66" charset="0"/>
              </a:rPr>
              <a:t>Les ateliers</a:t>
            </a:r>
            <a:endParaRPr sz="2000" dirty="0">
              <a:solidFill>
                <a:srgbClr val="0E33E3"/>
              </a:solidFill>
              <a:latin typeface="Comic Sans MS" panose="030F0902030302020204" pitchFamily="66" charset="0"/>
            </a:endParaRPr>
          </a:p>
        </p:txBody>
      </p:sp>
      <p:sp>
        <p:nvSpPr>
          <p:cNvPr id="3" name="ZoneTexte 2">
            <a:extLst>
              <a:ext uri="{FF2B5EF4-FFF2-40B4-BE49-F238E27FC236}">
                <a16:creationId xmlns="" xmlns:a16="http://schemas.microsoft.com/office/drawing/2014/main" id="{FD958192-8FF2-0A4E-B117-652BB63C7057}"/>
              </a:ext>
            </a:extLst>
          </p:cNvPr>
          <p:cNvSpPr txBox="1"/>
          <p:nvPr/>
        </p:nvSpPr>
        <p:spPr>
          <a:xfrm>
            <a:off x="2517284" y="294679"/>
            <a:ext cx="7611453" cy="1200329"/>
          </a:xfrm>
          <a:prstGeom prst="rect">
            <a:avLst/>
          </a:prstGeom>
          <a:noFill/>
        </p:spPr>
        <p:txBody>
          <a:bodyPr wrap="square" rtlCol="0">
            <a:spAutoFit/>
          </a:bodyPr>
          <a:lstStyle/>
          <a:p>
            <a:r>
              <a:rPr lang="fr-FR" sz="3600" dirty="0">
                <a:solidFill>
                  <a:srgbClr val="0E33E3"/>
                </a:solidFill>
              </a:rPr>
              <a:t>. L’Assemblée synodale</a:t>
            </a:r>
          </a:p>
          <a:p>
            <a:r>
              <a:rPr lang="fr-FR" sz="3600" b="1" i="1" dirty="0">
                <a:solidFill>
                  <a:srgbClr val="0E33E3"/>
                </a:solidFill>
              </a:rPr>
              <a:t>  </a:t>
            </a:r>
            <a:r>
              <a:rPr lang="fr-FR" sz="3200" b="1" i="1" dirty="0">
                <a:solidFill>
                  <a:srgbClr val="C00000"/>
                </a:solidFill>
              </a:rPr>
              <a:t>Le rôle d’animateur : points d’attention </a:t>
            </a:r>
            <a:r>
              <a:rPr lang="fr-FR" dirty="0"/>
              <a:t>	</a:t>
            </a:r>
            <a:endParaRPr lang="fr-FR" sz="3600" dirty="0">
              <a:solidFill>
                <a:srgbClr val="0E33E3"/>
              </a:solidFill>
            </a:endParaRPr>
          </a:p>
        </p:txBody>
      </p:sp>
      <p:pic>
        <p:nvPicPr>
          <p:cNvPr id="4" name="Image 3">
            <a:extLst>
              <a:ext uri="{FF2B5EF4-FFF2-40B4-BE49-F238E27FC236}">
                <a16:creationId xmlns="" xmlns:a16="http://schemas.microsoft.com/office/drawing/2014/main" id="{0D1C460C-2F8E-0442-9B22-57D3897FAFDC}"/>
              </a:ext>
            </a:extLst>
          </p:cNvPr>
          <p:cNvPicPr>
            <a:picLocks noChangeAspect="1"/>
          </p:cNvPicPr>
          <p:nvPr/>
        </p:nvPicPr>
        <p:blipFill>
          <a:blip r:embed="rId2"/>
          <a:stretch>
            <a:fillRect/>
          </a:stretch>
        </p:blipFill>
        <p:spPr>
          <a:xfrm>
            <a:off x="133953" y="132414"/>
            <a:ext cx="1009047" cy="1560382"/>
          </a:xfrm>
          <a:prstGeom prst="rect">
            <a:avLst/>
          </a:prstGeom>
        </p:spPr>
      </p:pic>
      <p:pic>
        <p:nvPicPr>
          <p:cNvPr id="5" name="Image 4">
            <a:extLst>
              <a:ext uri="{FF2B5EF4-FFF2-40B4-BE49-F238E27FC236}">
                <a16:creationId xmlns="" xmlns:a16="http://schemas.microsoft.com/office/drawing/2014/main" id="{740DEB7C-CFA5-9D4B-B065-EDBD675B3CD6}"/>
              </a:ext>
            </a:extLst>
          </p:cNvPr>
          <p:cNvPicPr>
            <a:picLocks noChangeAspect="1"/>
          </p:cNvPicPr>
          <p:nvPr/>
        </p:nvPicPr>
        <p:blipFill>
          <a:blip r:embed="rId3"/>
          <a:stretch>
            <a:fillRect/>
          </a:stretch>
        </p:blipFill>
        <p:spPr>
          <a:xfrm>
            <a:off x="10832122" y="285080"/>
            <a:ext cx="1097573" cy="1407998"/>
          </a:xfrm>
          <a:prstGeom prst="rect">
            <a:avLst/>
          </a:prstGeom>
        </p:spPr>
      </p:pic>
      <p:sp>
        <p:nvSpPr>
          <p:cNvPr id="16" name="ZoneTexte 15">
            <a:extLst>
              <a:ext uri="{FF2B5EF4-FFF2-40B4-BE49-F238E27FC236}">
                <a16:creationId xmlns="" xmlns:a16="http://schemas.microsoft.com/office/drawing/2014/main" id="{C9E48223-BC09-9F40-A846-C68824E5AA79}"/>
              </a:ext>
            </a:extLst>
          </p:cNvPr>
          <p:cNvSpPr txBox="1"/>
          <p:nvPr/>
        </p:nvSpPr>
        <p:spPr>
          <a:xfrm>
            <a:off x="3128982" y="1897980"/>
            <a:ext cx="9063018" cy="2564805"/>
          </a:xfrm>
          <a:prstGeom prst="rect">
            <a:avLst/>
          </a:prstGeom>
          <a:noFill/>
        </p:spPr>
        <p:txBody>
          <a:bodyPr wrap="square" rtlCol="0">
            <a:spAutoFit/>
          </a:bodyPr>
          <a:lstStyle/>
          <a:p>
            <a:pPr>
              <a:spcAft>
                <a:spcPts val="400"/>
              </a:spcAft>
            </a:pPr>
            <a:r>
              <a:rPr lang="fr-FR" sz="2400" dirty="0"/>
              <a:t>. Veiller à ce que chacun puisse s’exprimer</a:t>
            </a:r>
          </a:p>
          <a:p>
            <a:pPr>
              <a:spcAft>
                <a:spcPts val="400"/>
              </a:spcAft>
            </a:pPr>
            <a:r>
              <a:rPr lang="fr-FR" sz="2400" dirty="0"/>
              <a:t>. Importance de l’écoute mutuelle</a:t>
            </a:r>
          </a:p>
          <a:p>
            <a:pPr>
              <a:spcAft>
                <a:spcPts val="400"/>
              </a:spcAft>
            </a:pPr>
            <a:r>
              <a:rPr lang="fr-FR" sz="2400" dirty="0"/>
              <a:t>. Rester calme dans les échanges !</a:t>
            </a:r>
          </a:p>
          <a:p>
            <a:pPr>
              <a:spcAft>
                <a:spcPts val="400"/>
              </a:spcAft>
            </a:pPr>
            <a:r>
              <a:rPr lang="fr-FR" sz="2400" dirty="0"/>
              <a:t>. Importance du fond (ne pas pinailler sur la rédaction)</a:t>
            </a:r>
          </a:p>
          <a:p>
            <a:pPr>
              <a:spcAft>
                <a:spcPts val="400"/>
              </a:spcAft>
            </a:pPr>
            <a:r>
              <a:rPr lang="fr-FR" sz="2400" dirty="0"/>
              <a:t>. Attention à répartir le temps / motions</a:t>
            </a:r>
          </a:p>
          <a:p>
            <a:pPr>
              <a:spcAft>
                <a:spcPts val="400"/>
              </a:spcAft>
            </a:pPr>
            <a:r>
              <a:rPr lang="fr-FR" sz="2400" dirty="0"/>
              <a:t>. Garder le temps nécessaire à la mise en forme des propositions</a:t>
            </a:r>
          </a:p>
        </p:txBody>
      </p:sp>
      <p:pic>
        <p:nvPicPr>
          <p:cNvPr id="9" name="Image 8">
            <a:extLst>
              <a:ext uri="{FF2B5EF4-FFF2-40B4-BE49-F238E27FC236}">
                <a16:creationId xmlns="" xmlns:a16="http://schemas.microsoft.com/office/drawing/2014/main" id="{C4370945-3D3D-4B43-9AED-1F97BD98914F}"/>
              </a:ext>
            </a:extLst>
          </p:cNvPr>
          <p:cNvPicPr>
            <a:picLocks noChangeAspect="1"/>
          </p:cNvPicPr>
          <p:nvPr/>
        </p:nvPicPr>
        <p:blipFill>
          <a:blip r:embed="rId4"/>
          <a:stretch>
            <a:fillRect/>
          </a:stretch>
        </p:blipFill>
        <p:spPr>
          <a:xfrm>
            <a:off x="1558205" y="2041753"/>
            <a:ext cx="1422400" cy="1422400"/>
          </a:xfrm>
          <a:prstGeom prst="rect">
            <a:avLst/>
          </a:prstGeom>
        </p:spPr>
      </p:pic>
      <p:pic>
        <p:nvPicPr>
          <p:cNvPr id="11" name="Image 10">
            <a:extLst>
              <a:ext uri="{FF2B5EF4-FFF2-40B4-BE49-F238E27FC236}">
                <a16:creationId xmlns="" xmlns:a16="http://schemas.microsoft.com/office/drawing/2014/main" id="{E466AA5D-0FDB-C045-BE0C-F81E784241E4}"/>
              </a:ext>
            </a:extLst>
          </p:cNvPr>
          <p:cNvPicPr>
            <a:picLocks noChangeAspect="1"/>
          </p:cNvPicPr>
          <p:nvPr/>
        </p:nvPicPr>
        <p:blipFill>
          <a:blip r:embed="rId5"/>
          <a:stretch>
            <a:fillRect/>
          </a:stretch>
        </p:blipFill>
        <p:spPr>
          <a:xfrm>
            <a:off x="1593110" y="4459495"/>
            <a:ext cx="1414833" cy="1467590"/>
          </a:xfrm>
          <a:prstGeom prst="rect">
            <a:avLst/>
          </a:prstGeom>
        </p:spPr>
      </p:pic>
      <p:sp>
        <p:nvSpPr>
          <p:cNvPr id="12" name="ZoneTexte 11">
            <a:extLst>
              <a:ext uri="{FF2B5EF4-FFF2-40B4-BE49-F238E27FC236}">
                <a16:creationId xmlns="" xmlns:a16="http://schemas.microsoft.com/office/drawing/2014/main" id="{55C6FAF2-660B-3044-B347-F13F0926E4A9}"/>
              </a:ext>
            </a:extLst>
          </p:cNvPr>
          <p:cNvSpPr txBox="1"/>
          <p:nvPr/>
        </p:nvSpPr>
        <p:spPr>
          <a:xfrm>
            <a:off x="3246212" y="4793574"/>
            <a:ext cx="9063018" cy="882293"/>
          </a:xfrm>
          <a:prstGeom prst="rect">
            <a:avLst/>
          </a:prstGeom>
          <a:noFill/>
        </p:spPr>
        <p:txBody>
          <a:bodyPr wrap="square" rtlCol="0">
            <a:spAutoFit/>
          </a:bodyPr>
          <a:lstStyle/>
          <a:p>
            <a:pPr>
              <a:spcAft>
                <a:spcPts val="400"/>
              </a:spcAft>
            </a:pPr>
            <a:r>
              <a:rPr lang="fr-FR" sz="2400" i="1" dirty="0"/>
              <a:t>   Idem</a:t>
            </a:r>
          </a:p>
          <a:p>
            <a:pPr>
              <a:spcAft>
                <a:spcPts val="400"/>
              </a:spcAft>
            </a:pPr>
            <a:r>
              <a:rPr lang="fr-FR" sz="2400" dirty="0"/>
              <a:t>. + importance de l’accord des membres sur les propositions finales</a:t>
            </a:r>
          </a:p>
        </p:txBody>
      </p:sp>
      <p:sp>
        <p:nvSpPr>
          <p:cNvPr id="13" name="ZoneTexte 12">
            <a:extLst>
              <a:ext uri="{FF2B5EF4-FFF2-40B4-BE49-F238E27FC236}">
                <a16:creationId xmlns="" xmlns:a16="http://schemas.microsoft.com/office/drawing/2014/main" id="{D6A5399F-59A4-B240-98ED-D44151EFD212}"/>
              </a:ext>
            </a:extLst>
          </p:cNvPr>
          <p:cNvSpPr txBox="1"/>
          <p:nvPr/>
        </p:nvSpPr>
        <p:spPr>
          <a:xfrm>
            <a:off x="1165365" y="6124151"/>
            <a:ext cx="10764330" cy="461665"/>
          </a:xfrm>
          <a:prstGeom prst="rect">
            <a:avLst/>
          </a:prstGeom>
          <a:noFill/>
        </p:spPr>
        <p:txBody>
          <a:bodyPr wrap="square" rtlCol="0">
            <a:spAutoFit/>
          </a:bodyPr>
          <a:lstStyle/>
          <a:p>
            <a:pPr>
              <a:spcAft>
                <a:spcPts val="400"/>
              </a:spcAft>
            </a:pPr>
            <a:r>
              <a:rPr lang="fr-FR" sz="2400" i="1" dirty="0">
                <a:solidFill>
                  <a:srgbClr val="DF6835"/>
                </a:solidFill>
              </a:rPr>
              <a:t>. Pour tous : ne pas hésiter à formuler des étonnements / manques / audace du neuf ! </a:t>
            </a:r>
          </a:p>
        </p:txBody>
      </p:sp>
    </p:spTree>
    <p:extLst>
      <p:ext uri="{BB962C8B-B14F-4D97-AF65-F5344CB8AC3E}">
        <p14:creationId xmlns:p14="http://schemas.microsoft.com/office/powerpoint/2010/main" val="181090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enir de Pontigny - modélisation">
            <a:extLst>
              <a:ext uri="{FF2B5EF4-FFF2-40B4-BE49-F238E27FC236}">
                <a16:creationId xmlns="" xmlns:a16="http://schemas.microsoft.com/office/drawing/2014/main" id="{13F5AB9D-73AE-684D-B6BF-5A929C8B7DB7}"/>
              </a:ext>
            </a:extLst>
          </p:cNvPr>
          <p:cNvSpPr txBox="1"/>
          <p:nvPr/>
        </p:nvSpPr>
        <p:spPr>
          <a:xfrm>
            <a:off x="0" y="1692796"/>
            <a:ext cx="157077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r>
              <a:rPr lang="fr-FR" sz="2000" dirty="0">
                <a:solidFill>
                  <a:srgbClr val="0E33E3"/>
                </a:solidFill>
                <a:latin typeface="Comic Sans MS" panose="030F0902030302020204" pitchFamily="66" charset="0"/>
              </a:rPr>
              <a:t>Les ateliers</a:t>
            </a:r>
            <a:endParaRPr sz="2000" dirty="0">
              <a:solidFill>
                <a:srgbClr val="0E33E3"/>
              </a:solidFill>
              <a:latin typeface="Comic Sans MS" panose="030F0902030302020204" pitchFamily="66" charset="0"/>
            </a:endParaRPr>
          </a:p>
        </p:txBody>
      </p:sp>
      <p:sp>
        <p:nvSpPr>
          <p:cNvPr id="3" name="ZoneTexte 2">
            <a:extLst>
              <a:ext uri="{FF2B5EF4-FFF2-40B4-BE49-F238E27FC236}">
                <a16:creationId xmlns="" xmlns:a16="http://schemas.microsoft.com/office/drawing/2014/main" id="{FD958192-8FF2-0A4E-B117-652BB63C7057}"/>
              </a:ext>
            </a:extLst>
          </p:cNvPr>
          <p:cNvSpPr txBox="1"/>
          <p:nvPr/>
        </p:nvSpPr>
        <p:spPr>
          <a:xfrm>
            <a:off x="2517284" y="294679"/>
            <a:ext cx="7611453" cy="1200329"/>
          </a:xfrm>
          <a:prstGeom prst="rect">
            <a:avLst/>
          </a:prstGeom>
          <a:noFill/>
        </p:spPr>
        <p:txBody>
          <a:bodyPr wrap="square" rtlCol="0">
            <a:spAutoFit/>
          </a:bodyPr>
          <a:lstStyle/>
          <a:p>
            <a:r>
              <a:rPr lang="fr-FR" sz="3600" dirty="0">
                <a:solidFill>
                  <a:srgbClr val="0E33E3"/>
                </a:solidFill>
              </a:rPr>
              <a:t>. L’Assemblée synodale</a:t>
            </a:r>
          </a:p>
          <a:p>
            <a:r>
              <a:rPr lang="fr-FR" sz="3600" b="1" i="1" dirty="0">
                <a:solidFill>
                  <a:srgbClr val="0E33E3"/>
                </a:solidFill>
              </a:rPr>
              <a:t>  </a:t>
            </a:r>
            <a:r>
              <a:rPr lang="fr-FR" sz="3200" b="1" i="1" dirty="0">
                <a:solidFill>
                  <a:srgbClr val="C00000"/>
                </a:solidFill>
              </a:rPr>
              <a:t>Le rôle d’animateur : </a:t>
            </a:r>
            <a:r>
              <a:rPr lang="fr-FR" sz="3200" b="1" dirty="0">
                <a:solidFill>
                  <a:srgbClr val="C00000"/>
                </a:solidFill>
              </a:rPr>
              <a:t>le rendu d’un atelier</a:t>
            </a:r>
            <a:r>
              <a:rPr lang="fr-FR" dirty="0"/>
              <a:t>	</a:t>
            </a:r>
            <a:endParaRPr lang="fr-FR" sz="3600" dirty="0">
              <a:solidFill>
                <a:srgbClr val="0E33E3"/>
              </a:solidFill>
            </a:endParaRPr>
          </a:p>
        </p:txBody>
      </p:sp>
      <p:pic>
        <p:nvPicPr>
          <p:cNvPr id="4" name="Image 3">
            <a:extLst>
              <a:ext uri="{FF2B5EF4-FFF2-40B4-BE49-F238E27FC236}">
                <a16:creationId xmlns="" xmlns:a16="http://schemas.microsoft.com/office/drawing/2014/main" id="{0D1C460C-2F8E-0442-9B22-57D3897FAFDC}"/>
              </a:ext>
            </a:extLst>
          </p:cNvPr>
          <p:cNvPicPr>
            <a:picLocks noChangeAspect="1"/>
          </p:cNvPicPr>
          <p:nvPr/>
        </p:nvPicPr>
        <p:blipFill>
          <a:blip r:embed="rId2"/>
          <a:stretch>
            <a:fillRect/>
          </a:stretch>
        </p:blipFill>
        <p:spPr>
          <a:xfrm>
            <a:off x="133953" y="132414"/>
            <a:ext cx="1009047" cy="1560382"/>
          </a:xfrm>
          <a:prstGeom prst="rect">
            <a:avLst/>
          </a:prstGeom>
        </p:spPr>
      </p:pic>
      <p:pic>
        <p:nvPicPr>
          <p:cNvPr id="5" name="Image 4">
            <a:extLst>
              <a:ext uri="{FF2B5EF4-FFF2-40B4-BE49-F238E27FC236}">
                <a16:creationId xmlns="" xmlns:a16="http://schemas.microsoft.com/office/drawing/2014/main" id="{740DEB7C-CFA5-9D4B-B065-EDBD675B3CD6}"/>
              </a:ext>
            </a:extLst>
          </p:cNvPr>
          <p:cNvPicPr>
            <a:picLocks noChangeAspect="1"/>
          </p:cNvPicPr>
          <p:nvPr/>
        </p:nvPicPr>
        <p:blipFill>
          <a:blip r:embed="rId3"/>
          <a:stretch>
            <a:fillRect/>
          </a:stretch>
        </p:blipFill>
        <p:spPr>
          <a:xfrm>
            <a:off x="10832122" y="285080"/>
            <a:ext cx="1097573" cy="1407998"/>
          </a:xfrm>
          <a:prstGeom prst="rect">
            <a:avLst/>
          </a:prstGeom>
        </p:spPr>
      </p:pic>
      <p:pic>
        <p:nvPicPr>
          <p:cNvPr id="11" name="Image 10">
            <a:extLst>
              <a:ext uri="{FF2B5EF4-FFF2-40B4-BE49-F238E27FC236}">
                <a16:creationId xmlns="" xmlns:a16="http://schemas.microsoft.com/office/drawing/2014/main" id="{E466AA5D-0FDB-C045-BE0C-F81E784241E4}"/>
              </a:ext>
            </a:extLst>
          </p:cNvPr>
          <p:cNvPicPr>
            <a:picLocks noChangeAspect="1"/>
          </p:cNvPicPr>
          <p:nvPr/>
        </p:nvPicPr>
        <p:blipFill>
          <a:blip r:embed="rId4"/>
          <a:stretch>
            <a:fillRect/>
          </a:stretch>
        </p:blipFill>
        <p:spPr>
          <a:xfrm>
            <a:off x="8451109" y="1395549"/>
            <a:ext cx="1262475" cy="1309551"/>
          </a:xfrm>
          <a:prstGeom prst="rect">
            <a:avLst/>
          </a:prstGeom>
        </p:spPr>
      </p:pic>
      <p:sp>
        <p:nvSpPr>
          <p:cNvPr id="7" name="ZoneTexte 6">
            <a:extLst>
              <a:ext uri="{FF2B5EF4-FFF2-40B4-BE49-F238E27FC236}">
                <a16:creationId xmlns="" xmlns:a16="http://schemas.microsoft.com/office/drawing/2014/main" id="{14F87032-B08A-3C49-8870-2149C7D9E105}"/>
              </a:ext>
            </a:extLst>
          </p:cNvPr>
          <p:cNvSpPr txBox="1"/>
          <p:nvPr/>
        </p:nvSpPr>
        <p:spPr>
          <a:xfrm>
            <a:off x="1793233" y="1919791"/>
            <a:ext cx="10136461" cy="4801314"/>
          </a:xfrm>
          <a:prstGeom prst="rect">
            <a:avLst/>
          </a:prstGeom>
          <a:noFill/>
        </p:spPr>
        <p:txBody>
          <a:bodyPr wrap="square" rtlCol="0">
            <a:spAutoFit/>
          </a:bodyPr>
          <a:lstStyle/>
          <a:p>
            <a:r>
              <a:rPr lang="fr-FR" sz="3200" b="1" dirty="0">
                <a:solidFill>
                  <a:srgbClr val="C00000"/>
                </a:solidFill>
              </a:rPr>
              <a:t>Pour le rendu des ateliers</a:t>
            </a:r>
          </a:p>
          <a:p>
            <a:endParaRPr lang="fr-FR" dirty="0"/>
          </a:p>
          <a:p>
            <a:r>
              <a:rPr lang="fr-FR" sz="2400" b="1" i="1" dirty="0"/>
              <a:t>A .</a:t>
            </a:r>
            <a:r>
              <a:rPr lang="fr-FR" sz="2400" b="1" i="1" dirty="0">
                <a:solidFill>
                  <a:srgbClr val="0E33E3"/>
                </a:solidFill>
              </a:rPr>
              <a:t> Une proposition finale pour chaque motion amendée ou proposée</a:t>
            </a:r>
          </a:p>
          <a:p>
            <a:r>
              <a:rPr lang="fr-FR" sz="2400" dirty="0"/>
              <a:t>	</a:t>
            </a:r>
            <a:r>
              <a:rPr lang="fr-FR" sz="2400" i="1" dirty="0"/>
              <a:t>retenir ce qui est important sur </a:t>
            </a:r>
            <a:r>
              <a:rPr lang="fr-FR" sz="2400" b="1" i="1" dirty="0">
                <a:solidFill>
                  <a:srgbClr val="C00000"/>
                </a:solidFill>
              </a:rPr>
              <a:t>le fond </a:t>
            </a:r>
            <a:r>
              <a:rPr lang="fr-FR" sz="2400" dirty="0"/>
              <a:t>– voire ajouter </a:t>
            </a:r>
            <a:r>
              <a:rPr lang="fr-FR" sz="2400" i="1" dirty="0">
                <a:solidFill>
                  <a:srgbClr val="C00000"/>
                </a:solidFill>
              </a:rPr>
              <a:t>ce qui manque</a:t>
            </a:r>
          </a:p>
          <a:p>
            <a:r>
              <a:rPr lang="fr-FR" sz="2400" b="1" i="1" dirty="0"/>
              <a:t>B . </a:t>
            </a:r>
            <a:r>
              <a:rPr lang="fr-FR" sz="2400" dirty="0">
                <a:solidFill>
                  <a:srgbClr val="0E33E3"/>
                </a:solidFill>
              </a:rPr>
              <a:t>* </a:t>
            </a:r>
            <a:r>
              <a:rPr lang="fr-FR" sz="2400" b="1" i="1" dirty="0">
                <a:solidFill>
                  <a:srgbClr val="0E33E3"/>
                </a:solidFill>
              </a:rPr>
              <a:t>Une priorisation </a:t>
            </a:r>
            <a:r>
              <a:rPr lang="fr-FR" sz="2400" dirty="0"/>
              <a:t>:   	</a:t>
            </a:r>
          </a:p>
          <a:p>
            <a:r>
              <a:rPr lang="fr-FR" sz="2400" dirty="0"/>
              <a:t>	</a:t>
            </a:r>
            <a:r>
              <a:rPr lang="fr-FR" sz="2400" b="1" dirty="0"/>
              <a:t>Qualifier :</a:t>
            </a:r>
            <a:r>
              <a:rPr lang="fr-FR" sz="2400" dirty="0"/>
              <a:t> 	</a:t>
            </a:r>
            <a:r>
              <a:rPr lang="fr-FR" sz="2400" dirty="0">
                <a:sym typeface="Wingdings" pitchFamily="2" charset="2"/>
              </a:rPr>
              <a:t> </a:t>
            </a:r>
            <a:r>
              <a:rPr lang="fr-FR" sz="2400" dirty="0"/>
              <a:t>Pour chaque motion : 					    </a:t>
            </a:r>
            <a:r>
              <a:rPr lang="fr-FR" sz="2400" i="1" dirty="0">
                <a:solidFill>
                  <a:srgbClr val="0E33E3"/>
                </a:solidFill>
              </a:rPr>
              <a:t>Décision</a:t>
            </a:r>
            <a:r>
              <a:rPr lang="fr-FR" sz="2400" dirty="0"/>
              <a:t> :      motion prioritaire, réalisable, qui engage tout le diocèse</a:t>
            </a:r>
          </a:p>
          <a:p>
            <a:r>
              <a:rPr lang="fr-FR" sz="2400" dirty="0"/>
              <a:t>	    </a:t>
            </a:r>
            <a:r>
              <a:rPr lang="fr-FR" sz="2400" i="1" dirty="0">
                <a:solidFill>
                  <a:srgbClr val="0E33E3"/>
                </a:solidFill>
              </a:rPr>
              <a:t>Invitation</a:t>
            </a:r>
            <a:r>
              <a:rPr lang="fr-FR" sz="2400" dirty="0"/>
              <a:t> :    motion  à mettre en œuvre suivant la situation locale</a:t>
            </a:r>
          </a:p>
          <a:p>
            <a:r>
              <a:rPr lang="fr-FR" sz="2400" dirty="0"/>
              <a:t>	    </a:t>
            </a:r>
            <a:r>
              <a:rPr lang="fr-FR" sz="2400" i="1" dirty="0">
                <a:solidFill>
                  <a:srgbClr val="0E33E3"/>
                </a:solidFill>
              </a:rPr>
              <a:t>Chantier </a:t>
            </a:r>
            <a:r>
              <a:rPr lang="fr-FR" sz="2400" dirty="0"/>
              <a:t>:      défi à travailler vers une mise en œuvre adaptée</a:t>
            </a:r>
          </a:p>
          <a:p>
            <a:endParaRPr lang="fr-FR" sz="1200" dirty="0"/>
          </a:p>
          <a:p>
            <a:r>
              <a:rPr lang="fr-FR" sz="2400" dirty="0"/>
              <a:t>	</a:t>
            </a:r>
            <a:r>
              <a:rPr lang="fr-FR" sz="2400" b="1" dirty="0"/>
              <a:t>Prioriser</a:t>
            </a:r>
            <a:r>
              <a:rPr lang="fr-FR" sz="2400" dirty="0"/>
              <a:t> 	  </a:t>
            </a:r>
            <a:r>
              <a:rPr lang="fr-FR" sz="2400" dirty="0">
                <a:sym typeface="Wingdings" pitchFamily="2" charset="2"/>
              </a:rPr>
              <a:t>   Les motions que l’atelier souhaite mettre en avant.</a:t>
            </a:r>
          </a:p>
          <a:p>
            <a:r>
              <a:rPr lang="fr-FR" sz="2400" dirty="0">
                <a:sym typeface="Wingdings" pitchFamily="2" charset="2"/>
              </a:rPr>
              <a:t>		     = l’ordre des motions de présentation à </a:t>
            </a:r>
            <a:r>
              <a:rPr lang="fr-FR" sz="2400" b="1" dirty="0">
                <a:solidFill>
                  <a:srgbClr val="C00000"/>
                </a:solidFill>
                <a:sym typeface="Wingdings" pitchFamily="2" charset="2"/>
              </a:rPr>
              <a:t>l’Assemblée plénière</a:t>
            </a:r>
          </a:p>
          <a:p>
            <a:r>
              <a:rPr lang="fr-FR" sz="2800" b="1" dirty="0">
                <a:solidFill>
                  <a:srgbClr val="FF0000"/>
                </a:solidFill>
                <a:sym typeface="Wingdings" pitchFamily="2" charset="2"/>
              </a:rPr>
              <a:t>! </a:t>
            </a:r>
            <a:r>
              <a:rPr lang="fr-FR" sz="2400" dirty="0">
                <a:solidFill>
                  <a:srgbClr val="FF0000"/>
                </a:solidFill>
                <a:sym typeface="Wingdings" pitchFamily="2" charset="2"/>
              </a:rPr>
              <a:t> consensus</a:t>
            </a:r>
            <a:r>
              <a:rPr lang="fr-FR" sz="2400" dirty="0"/>
              <a:t>			</a:t>
            </a:r>
          </a:p>
        </p:txBody>
      </p:sp>
    </p:spTree>
    <p:extLst>
      <p:ext uri="{BB962C8B-B14F-4D97-AF65-F5344CB8AC3E}">
        <p14:creationId xmlns:p14="http://schemas.microsoft.com/office/powerpoint/2010/main" val="13693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enir de Pontigny - modélisation">
            <a:extLst>
              <a:ext uri="{FF2B5EF4-FFF2-40B4-BE49-F238E27FC236}">
                <a16:creationId xmlns="" xmlns:a16="http://schemas.microsoft.com/office/drawing/2014/main" id="{13F5AB9D-73AE-684D-B6BF-5A929C8B7DB7}"/>
              </a:ext>
            </a:extLst>
          </p:cNvPr>
          <p:cNvSpPr txBox="1"/>
          <p:nvPr/>
        </p:nvSpPr>
        <p:spPr>
          <a:xfrm>
            <a:off x="0" y="1692796"/>
            <a:ext cx="157077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a:solidFill>
                  <a:srgbClr val="C82506"/>
                </a:solidFill>
              </a:defRPr>
            </a:lvl1pPr>
          </a:lstStyle>
          <a:p>
            <a:r>
              <a:rPr lang="fr-FR" sz="2000" dirty="0">
                <a:solidFill>
                  <a:srgbClr val="0E33E3"/>
                </a:solidFill>
                <a:latin typeface="Comic Sans MS" panose="030F0902030302020204" pitchFamily="66" charset="0"/>
              </a:rPr>
              <a:t>Les ateliers</a:t>
            </a:r>
            <a:endParaRPr sz="2000" dirty="0">
              <a:solidFill>
                <a:srgbClr val="0E33E3"/>
              </a:solidFill>
              <a:latin typeface="Comic Sans MS" panose="030F0902030302020204" pitchFamily="66" charset="0"/>
            </a:endParaRPr>
          </a:p>
        </p:txBody>
      </p:sp>
      <p:sp>
        <p:nvSpPr>
          <p:cNvPr id="3" name="ZoneTexte 2">
            <a:extLst>
              <a:ext uri="{FF2B5EF4-FFF2-40B4-BE49-F238E27FC236}">
                <a16:creationId xmlns="" xmlns:a16="http://schemas.microsoft.com/office/drawing/2014/main" id="{FD958192-8FF2-0A4E-B117-652BB63C7057}"/>
              </a:ext>
            </a:extLst>
          </p:cNvPr>
          <p:cNvSpPr txBox="1"/>
          <p:nvPr/>
        </p:nvSpPr>
        <p:spPr>
          <a:xfrm>
            <a:off x="2511514" y="482647"/>
            <a:ext cx="7611453" cy="1077218"/>
          </a:xfrm>
          <a:prstGeom prst="rect">
            <a:avLst/>
          </a:prstGeom>
          <a:noFill/>
        </p:spPr>
        <p:txBody>
          <a:bodyPr wrap="square" rtlCol="0">
            <a:spAutoFit/>
          </a:bodyPr>
          <a:lstStyle/>
          <a:p>
            <a:r>
              <a:rPr lang="fr-FR" sz="3200" b="1" i="1" dirty="0">
                <a:solidFill>
                  <a:srgbClr val="C00000"/>
                </a:solidFill>
              </a:rPr>
              <a:t>Les outils pour l’animation / la saisie pour la restitution, la transmission</a:t>
            </a:r>
            <a:r>
              <a:rPr lang="fr-FR" dirty="0"/>
              <a:t>	</a:t>
            </a:r>
            <a:endParaRPr lang="fr-FR" sz="3600" dirty="0">
              <a:solidFill>
                <a:srgbClr val="0E33E3"/>
              </a:solidFill>
            </a:endParaRPr>
          </a:p>
        </p:txBody>
      </p:sp>
      <p:pic>
        <p:nvPicPr>
          <p:cNvPr id="4" name="Image 3">
            <a:extLst>
              <a:ext uri="{FF2B5EF4-FFF2-40B4-BE49-F238E27FC236}">
                <a16:creationId xmlns="" xmlns:a16="http://schemas.microsoft.com/office/drawing/2014/main" id="{0D1C460C-2F8E-0442-9B22-57D3897FAFDC}"/>
              </a:ext>
            </a:extLst>
          </p:cNvPr>
          <p:cNvPicPr>
            <a:picLocks noChangeAspect="1"/>
          </p:cNvPicPr>
          <p:nvPr/>
        </p:nvPicPr>
        <p:blipFill>
          <a:blip r:embed="rId3"/>
          <a:stretch>
            <a:fillRect/>
          </a:stretch>
        </p:blipFill>
        <p:spPr>
          <a:xfrm>
            <a:off x="133953" y="132414"/>
            <a:ext cx="1009047" cy="1560382"/>
          </a:xfrm>
          <a:prstGeom prst="rect">
            <a:avLst/>
          </a:prstGeom>
        </p:spPr>
      </p:pic>
      <p:pic>
        <p:nvPicPr>
          <p:cNvPr id="5" name="Image 4">
            <a:extLst>
              <a:ext uri="{FF2B5EF4-FFF2-40B4-BE49-F238E27FC236}">
                <a16:creationId xmlns="" xmlns:a16="http://schemas.microsoft.com/office/drawing/2014/main" id="{740DEB7C-CFA5-9D4B-B065-EDBD675B3CD6}"/>
              </a:ext>
            </a:extLst>
          </p:cNvPr>
          <p:cNvPicPr>
            <a:picLocks noChangeAspect="1"/>
          </p:cNvPicPr>
          <p:nvPr/>
        </p:nvPicPr>
        <p:blipFill>
          <a:blip r:embed="rId4"/>
          <a:stretch>
            <a:fillRect/>
          </a:stretch>
        </p:blipFill>
        <p:spPr>
          <a:xfrm>
            <a:off x="10832122" y="285080"/>
            <a:ext cx="1097573" cy="1407998"/>
          </a:xfrm>
          <a:prstGeom prst="rect">
            <a:avLst/>
          </a:prstGeom>
        </p:spPr>
      </p:pic>
      <p:pic>
        <p:nvPicPr>
          <p:cNvPr id="2" name="Image 1">
            <a:extLst>
              <a:ext uri="{FF2B5EF4-FFF2-40B4-BE49-F238E27FC236}">
                <a16:creationId xmlns="" xmlns:a16="http://schemas.microsoft.com/office/drawing/2014/main" id="{DE812B3B-1A7D-4247-8BC6-B30F1EFADC42}"/>
              </a:ext>
            </a:extLst>
          </p:cNvPr>
          <p:cNvPicPr>
            <a:picLocks noChangeAspect="1"/>
          </p:cNvPicPr>
          <p:nvPr/>
        </p:nvPicPr>
        <p:blipFill>
          <a:blip r:embed="rId5"/>
          <a:stretch>
            <a:fillRect/>
          </a:stretch>
        </p:blipFill>
        <p:spPr>
          <a:xfrm>
            <a:off x="1779356" y="3287791"/>
            <a:ext cx="1422400" cy="1422400"/>
          </a:xfrm>
          <a:prstGeom prst="rect">
            <a:avLst/>
          </a:prstGeom>
        </p:spPr>
      </p:pic>
      <p:pic>
        <p:nvPicPr>
          <p:cNvPr id="7" name="Image 6">
            <a:extLst>
              <a:ext uri="{FF2B5EF4-FFF2-40B4-BE49-F238E27FC236}">
                <a16:creationId xmlns="" xmlns:a16="http://schemas.microsoft.com/office/drawing/2014/main" id="{251A79D3-F417-594D-B38D-D7DD8E224CAE}"/>
              </a:ext>
            </a:extLst>
          </p:cNvPr>
          <p:cNvPicPr>
            <a:picLocks noChangeAspect="1"/>
          </p:cNvPicPr>
          <p:nvPr/>
        </p:nvPicPr>
        <p:blipFill>
          <a:blip r:embed="rId6"/>
          <a:stretch>
            <a:fillRect/>
          </a:stretch>
        </p:blipFill>
        <p:spPr>
          <a:xfrm>
            <a:off x="1684106" y="5605096"/>
            <a:ext cx="1612900" cy="1257300"/>
          </a:xfrm>
          <a:prstGeom prst="rect">
            <a:avLst/>
          </a:prstGeom>
        </p:spPr>
      </p:pic>
      <p:sp>
        <p:nvSpPr>
          <p:cNvPr id="8" name="ZoneTexte 7">
            <a:extLst>
              <a:ext uri="{FF2B5EF4-FFF2-40B4-BE49-F238E27FC236}">
                <a16:creationId xmlns="" xmlns:a16="http://schemas.microsoft.com/office/drawing/2014/main" id="{0ACEA0EB-5B67-D74E-A437-44EC01A2CAE0}"/>
              </a:ext>
            </a:extLst>
          </p:cNvPr>
          <p:cNvSpPr txBox="1"/>
          <p:nvPr/>
        </p:nvSpPr>
        <p:spPr>
          <a:xfrm>
            <a:off x="3123685" y="1927275"/>
            <a:ext cx="8482160" cy="3954929"/>
          </a:xfrm>
          <a:prstGeom prst="rect">
            <a:avLst/>
          </a:prstGeom>
          <a:noFill/>
        </p:spPr>
        <p:txBody>
          <a:bodyPr wrap="square" rtlCol="0">
            <a:spAutoFit/>
          </a:bodyPr>
          <a:lstStyle/>
          <a:p>
            <a:r>
              <a:rPr lang="fr-FR" sz="2400" dirty="0"/>
              <a:t>. Chacun vient avec son </a:t>
            </a:r>
            <a:r>
              <a:rPr lang="fr-FR" sz="2400" b="1" dirty="0">
                <a:solidFill>
                  <a:srgbClr val="0E33E3"/>
                </a:solidFill>
              </a:rPr>
              <a:t>Cahier synodal </a:t>
            </a:r>
            <a:r>
              <a:rPr lang="fr-FR" sz="2400" b="1" dirty="0">
                <a:solidFill>
                  <a:srgbClr val="C00000"/>
                </a:solidFill>
              </a:rPr>
              <a:t>travaillé</a:t>
            </a:r>
          </a:p>
          <a:p>
            <a:r>
              <a:rPr lang="fr-FR" sz="2400" dirty="0"/>
              <a:t>    	</a:t>
            </a:r>
            <a:r>
              <a:rPr lang="fr-FR" sz="2000" i="1" dirty="0"/>
              <a:t>remis les 12/02 (à </a:t>
            </a:r>
            <a:r>
              <a:rPr lang="fr-FR" sz="2000" i="1" dirty="0" err="1"/>
              <a:t>Longpont</a:t>
            </a:r>
            <a:r>
              <a:rPr lang="fr-FR" sz="2000" i="1" dirty="0"/>
              <a:t> et Etampes) et 13/02 à </a:t>
            </a:r>
            <a:r>
              <a:rPr lang="fr-FR" sz="2000" i="1" dirty="0" err="1"/>
              <a:t>Juvisy</a:t>
            </a:r>
            <a:r>
              <a:rPr lang="fr-FR" sz="2400" dirty="0"/>
              <a:t> </a:t>
            </a:r>
          </a:p>
          <a:p>
            <a:endParaRPr lang="fr-FR" sz="2400" dirty="0"/>
          </a:p>
          <a:p>
            <a:r>
              <a:rPr lang="fr-FR" sz="2400" dirty="0"/>
              <a:t>. Sur place, chacun membre de l’atelier recevra :</a:t>
            </a:r>
          </a:p>
          <a:p>
            <a:r>
              <a:rPr lang="fr-FR" sz="2400" dirty="0"/>
              <a:t>	. un extrait selon </a:t>
            </a:r>
            <a:r>
              <a:rPr lang="fr-FR" sz="2400" b="1" dirty="0">
                <a:solidFill>
                  <a:srgbClr val="0E33E3"/>
                </a:solidFill>
              </a:rPr>
              <a:t>l’insistance</a:t>
            </a:r>
            <a:r>
              <a:rPr lang="fr-FR" sz="2400" dirty="0"/>
              <a:t> travaillée dans l’atelier</a:t>
            </a:r>
          </a:p>
          <a:p>
            <a:r>
              <a:rPr lang="fr-FR" sz="2400" dirty="0"/>
              <a:t>	.  une page par </a:t>
            </a:r>
            <a:r>
              <a:rPr lang="fr-FR" sz="2400" b="1" dirty="0">
                <a:solidFill>
                  <a:srgbClr val="0E33E3"/>
                </a:solidFill>
              </a:rPr>
              <a:t>motion </a:t>
            </a:r>
            <a:r>
              <a:rPr lang="fr-FR" sz="2400" dirty="0"/>
              <a:t>pour </a:t>
            </a:r>
            <a:r>
              <a:rPr lang="fr-FR" sz="2400" b="1" dirty="0">
                <a:solidFill>
                  <a:srgbClr val="0E33E3"/>
                </a:solidFill>
              </a:rPr>
              <a:t>proposition d’amendement</a:t>
            </a:r>
          </a:p>
          <a:p>
            <a:r>
              <a:rPr lang="fr-FR" sz="2400" dirty="0"/>
              <a:t>		en vue du retour à </a:t>
            </a:r>
            <a:r>
              <a:rPr lang="fr-FR" sz="2400" b="1" dirty="0">
                <a:solidFill>
                  <a:srgbClr val="C00000"/>
                </a:solidFill>
              </a:rPr>
              <a:t>l’Assemblée synodale plénière</a:t>
            </a:r>
          </a:p>
          <a:p>
            <a:endParaRPr lang="fr-FR" sz="1100" b="1" dirty="0">
              <a:solidFill>
                <a:srgbClr val="C00000"/>
              </a:solidFill>
            </a:endParaRPr>
          </a:p>
          <a:p>
            <a:r>
              <a:rPr lang="fr-FR" sz="2400" b="1" dirty="0">
                <a:solidFill>
                  <a:srgbClr val="C00000"/>
                </a:solidFill>
              </a:rPr>
              <a:t>    </a:t>
            </a:r>
            <a:r>
              <a:rPr lang="fr-FR" sz="2400" dirty="0"/>
              <a:t>Chaque sous-atelier reçoit des feuilles </a:t>
            </a:r>
            <a:r>
              <a:rPr lang="fr-FR" sz="2400" dirty="0" smtClean="0"/>
              <a:t>grand </a:t>
            </a:r>
            <a:r>
              <a:rPr lang="fr-FR" sz="2400" dirty="0"/>
              <a:t>format pour une restitution par motion lors de la mise en commun en atelier.</a:t>
            </a:r>
            <a:r>
              <a:rPr lang="fr-FR" dirty="0"/>
              <a:t>						</a:t>
            </a:r>
          </a:p>
        </p:txBody>
      </p:sp>
      <p:sp>
        <p:nvSpPr>
          <p:cNvPr id="9" name="ZoneTexte 8">
            <a:extLst>
              <a:ext uri="{FF2B5EF4-FFF2-40B4-BE49-F238E27FC236}">
                <a16:creationId xmlns="" xmlns:a16="http://schemas.microsoft.com/office/drawing/2014/main" id="{FA92944B-C620-904A-9EEA-4DE61D299A3C}"/>
              </a:ext>
            </a:extLst>
          </p:cNvPr>
          <p:cNvSpPr txBox="1"/>
          <p:nvPr/>
        </p:nvSpPr>
        <p:spPr>
          <a:xfrm>
            <a:off x="3447535" y="5757026"/>
            <a:ext cx="8101257" cy="830997"/>
          </a:xfrm>
          <a:prstGeom prst="rect">
            <a:avLst/>
          </a:prstGeom>
          <a:noFill/>
        </p:spPr>
        <p:txBody>
          <a:bodyPr wrap="none" rtlCol="0">
            <a:spAutoFit/>
          </a:bodyPr>
          <a:lstStyle/>
          <a:p>
            <a:r>
              <a:rPr lang="fr-FR" sz="2400" dirty="0"/>
              <a:t>. U</a:t>
            </a:r>
            <a:r>
              <a:rPr lang="fr-FR" sz="2400" b="1" dirty="0"/>
              <a:t>n format numérique </a:t>
            </a:r>
            <a:r>
              <a:rPr lang="fr-FR" sz="2400" dirty="0"/>
              <a:t>sera fourni à chaque animateur d’atelier</a:t>
            </a:r>
          </a:p>
          <a:p>
            <a:r>
              <a:rPr lang="fr-FR" sz="2400" dirty="0"/>
              <a:t>      en vue de la restitution à </a:t>
            </a:r>
            <a:r>
              <a:rPr lang="fr-FR" sz="2400" b="1" dirty="0">
                <a:solidFill>
                  <a:srgbClr val="C00000"/>
                </a:solidFill>
              </a:rPr>
              <a:t>l’Assemblée synodale plénière</a:t>
            </a:r>
            <a:endParaRPr lang="fr-FR" sz="2400" b="1" dirty="0"/>
          </a:p>
        </p:txBody>
      </p:sp>
      <p:pic>
        <p:nvPicPr>
          <p:cNvPr id="10" name="Image 9">
            <a:extLst>
              <a:ext uri="{FF2B5EF4-FFF2-40B4-BE49-F238E27FC236}">
                <a16:creationId xmlns="" xmlns:a16="http://schemas.microsoft.com/office/drawing/2014/main" id="{8AEB9E4D-2616-6A46-9EB0-EE3BBD7DAB55}"/>
              </a:ext>
            </a:extLst>
          </p:cNvPr>
          <p:cNvPicPr>
            <a:picLocks noChangeAspect="1"/>
          </p:cNvPicPr>
          <p:nvPr/>
        </p:nvPicPr>
        <p:blipFill>
          <a:blip r:embed="rId7"/>
          <a:stretch>
            <a:fillRect/>
          </a:stretch>
        </p:blipFill>
        <p:spPr>
          <a:xfrm>
            <a:off x="1969817" y="1827335"/>
            <a:ext cx="772419" cy="1093046"/>
          </a:xfrm>
          <a:prstGeom prst="rect">
            <a:avLst/>
          </a:prstGeom>
        </p:spPr>
      </p:pic>
    </p:spTree>
    <p:extLst>
      <p:ext uri="{BB962C8B-B14F-4D97-AF65-F5344CB8AC3E}">
        <p14:creationId xmlns:p14="http://schemas.microsoft.com/office/powerpoint/2010/main" val="372380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9376</TotalTime>
  <Words>536</Words>
  <Application>Microsoft Office PowerPoint</Application>
  <PresentationFormat>Grand écran</PresentationFormat>
  <Paragraphs>166</Paragraphs>
  <Slides>16</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Calibri</vt:lpstr>
      <vt:lpstr>Calibri Light</vt:lpstr>
      <vt:lpstr>Comic Sans MS</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 Cuvelier</dc:creator>
  <cp:lastModifiedBy>Synode diocésain</cp:lastModifiedBy>
  <cp:revision>70</cp:revision>
  <cp:lastPrinted>2022-02-24T16:53:00Z</cp:lastPrinted>
  <dcterms:created xsi:type="dcterms:W3CDTF">2022-01-14T08:17:21Z</dcterms:created>
  <dcterms:modified xsi:type="dcterms:W3CDTF">2022-02-25T13:27:06Z</dcterms:modified>
</cp:coreProperties>
</file>